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307" r:id="rId3"/>
    <p:sldId id="306" r:id="rId4"/>
    <p:sldId id="310" r:id="rId5"/>
    <p:sldId id="257" r:id="rId6"/>
    <p:sldId id="311" r:id="rId7"/>
    <p:sldId id="259" r:id="rId8"/>
    <p:sldId id="260" r:id="rId9"/>
    <p:sldId id="264" r:id="rId10"/>
    <p:sldId id="265" r:id="rId11"/>
    <p:sldId id="305" r:id="rId12"/>
    <p:sldId id="304" r:id="rId13"/>
    <p:sldId id="267" r:id="rId14"/>
    <p:sldId id="302"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99" r:id="rId30"/>
    <p:sldId id="308" r:id="rId31"/>
    <p:sldId id="282" r:id="rId32"/>
    <p:sldId id="283" r:id="rId33"/>
    <p:sldId id="284" r:id="rId34"/>
    <p:sldId id="300" r:id="rId35"/>
    <p:sldId id="285" r:id="rId36"/>
    <p:sldId id="287" r:id="rId37"/>
    <p:sldId id="289" r:id="rId38"/>
    <p:sldId id="312" r:id="rId39"/>
    <p:sldId id="292" r:id="rId40"/>
    <p:sldId id="309" r:id="rId41"/>
    <p:sldId id="293" r:id="rId42"/>
    <p:sldId id="294" r:id="rId43"/>
    <p:sldId id="295" r:id="rId44"/>
    <p:sldId id="296" r:id="rId45"/>
    <p:sldId id="297" r:id="rId46"/>
    <p:sldId id="298" r:id="rId47"/>
    <p:sldId id="313"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Helvetica Neue" panose="02000503000000020004" pitchFamily="2"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Source Sans Pro" panose="020B0503030403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XBpgDpW9/waEALl7EHBU3fqW8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623"/>
    <a:srgbClr val="145113"/>
    <a:srgbClr val="18822E"/>
    <a:srgbClr val="16B1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1"/>
    <p:restoredTop sz="83915"/>
  </p:normalViewPr>
  <p:slideViewPr>
    <p:cSldViewPr snapToGrid="0">
      <p:cViewPr varScale="1">
        <p:scale>
          <a:sx n="112" d="100"/>
          <a:sy n="112" d="100"/>
        </p:scale>
        <p:origin x="10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illustrate CRC in software design, lets use an example of an ATM machine</a:t>
            </a: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4102582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Since the bank machine is required for our bank customer component to fulfil its task, we placed bank machine under the collaborators section of the bank customer card. Next, let's do the other component, the bank machine on another CRC card. We write bank machine in the class name section. The machine's responsibilities include authenticate bank customer, display task options, deposit, withdraw and check balances.</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find more candidate components by using CRC cards to prototype and simulate various scenarios. For instance, since the bank machine will talk over a network to the bank, you can add a network CRC card between them. You want the network communication to be secure, so you make the network collaborate with a new component called encryption. This component supports secure communication with the bank.</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96052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the conceptual design we were understanding the problem space. Now let us </a:t>
            </a:r>
            <a:r>
              <a:rPr lang="en-GB" b="0" i="0">
                <a:solidFill>
                  <a:srgbClr val="1F1F1F"/>
                </a:solidFill>
                <a:latin typeface="Source Sans Pro"/>
                <a:ea typeface="Source Sans Pro"/>
                <a:cs typeface="Source Sans Pro"/>
                <a:sym typeface="Source Sans Pro"/>
              </a:rPr>
              <a:t>dive deeper into Object-Oriented Modelling which is a step closer to the solution space.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a:t>We are going to explore four major design principles used in Object-Oriented Modelling. These principles help in problem-solving and lead to software that is flexible, reusable, and maintainable.</a:t>
            </a:r>
            <a:endParaRPr/>
          </a:p>
        </p:txBody>
      </p:sp>
      <p:sp>
        <p:nvSpPr>
          <p:cNvPr id="230" name="Google Shape;23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1F1F"/>
              </a:buClr>
              <a:buSzPts val="1200"/>
              <a:buFont typeface="Source Sans Pro"/>
              <a:buNone/>
            </a:pPr>
            <a:r>
              <a:rPr lang="en-GB" b="0" i="0" dirty="0">
                <a:solidFill>
                  <a:srgbClr val="1F1F1F"/>
                </a:solidFill>
                <a:latin typeface="Source Sans Pro"/>
                <a:ea typeface="Source Sans Pro"/>
                <a:cs typeface="Source Sans Pro"/>
                <a:sym typeface="Source Sans Pro"/>
              </a:rPr>
              <a:t>Before diving into the design principles, lets us discuss the tool that we shall use during design.</a:t>
            </a:r>
            <a:endParaRPr dirty="0"/>
          </a:p>
          <a:p>
            <a:pPr marL="0" lvl="0" indent="0" algn="l" rtl="0">
              <a:spcBef>
                <a:spcPts val="0"/>
              </a:spcBef>
              <a:spcAft>
                <a:spcPts val="0"/>
              </a:spcAft>
              <a:buNone/>
            </a:pPr>
            <a:endParaRPr dirty="0"/>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Abstraction is one of the main ways that humans deal with complexity.</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Good abstraction emphasizes the essentials needed for the concept and removes details that are not essential.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Let us take an example of abstracting a food component in a supermarket.</a:t>
            </a:r>
            <a:endParaRPr dirty="0"/>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A CRC Diagram for a food component would look like this.</a:t>
            </a:r>
            <a:endParaRPr dirty="0"/>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CRC cards represent components; if you remember early on, the design goal is for the components to become functions, classes, or collections of other components when they are refined enough. </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Since we use OOP, abstraction is formed in a class, we focus on classes. </a:t>
            </a:r>
            <a:endParaRPr dirty="0"/>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So how would the food class look in a Class Diagram? This is the Class Diagram representation of the food class.</a:t>
            </a:r>
            <a:endParaRPr dirty="0"/>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Now that we have a Class Diagram representation, let's finally implement it in Java. Class Diagrams are very close to implementation, making the translation to Java very easy. 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p:txBody>
      </p:sp>
      <p:sp>
        <p:nvSpPr>
          <p:cNvPr id="287" name="Google Shape;28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Think of Encapsulation as a capsule</a:t>
            </a: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First, you bundle data and functions that manipulate the data into a self-contained object.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Second, you can expose certain data and functions of that object, which can be accessed from other objects.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Third, you can restrict access to certain data and functions only within that object.</a:t>
            </a:r>
            <a:endParaRPr b="0" i="0" dirty="0">
              <a:solidFill>
                <a:srgbClr val="333333"/>
              </a:solidFill>
              <a:latin typeface="Helvetica Neue"/>
              <a:ea typeface="Helvetica Neue"/>
              <a:cs typeface="Helvetica Neue"/>
              <a:sym typeface="Helvetica Neue"/>
            </a:endParaRPr>
          </a:p>
        </p:txBody>
      </p:sp>
      <p:sp>
        <p:nvSpPr>
          <p:cNvPr id="300" name="Google Shape;30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dirty="0"/>
              <a:t>Let us use an illustration of a Student Class. Encapsulation helps in providing a protective layer from unapproved manipulation. For example, you do not want your GPA manipulated</a:t>
            </a:r>
            <a:endParaRPr dirty="0"/>
          </a:p>
          <a:p>
            <a:pPr marL="228600" lvl="0" indent="-228600" algn="l" rtl="0">
              <a:spcBef>
                <a:spcPts val="0"/>
              </a:spcBef>
              <a:spcAft>
                <a:spcPts val="0"/>
              </a:spcAft>
              <a:buFont typeface="+mj-lt"/>
              <a:buAutoNum type="arabicPeriod"/>
            </a:pPr>
            <a:r>
              <a:rPr lang="en-GB" dirty="0"/>
              <a:t>Setter Methods change data, and their names typically begin with set and end with the name of the variable you wish to set. Getter Methods are methods that retrieve data, and their names typically begin with get and end with the name of the attribute whose value you will be returning.</a:t>
            </a:r>
          </a:p>
          <a:p>
            <a:pPr marL="228600" lvl="0" indent="-228600" algn="l" rtl="0">
              <a:spcBef>
                <a:spcPts val="0"/>
              </a:spcBef>
              <a:spcAft>
                <a:spcPts val="0"/>
              </a:spcAft>
              <a:buFont typeface="+mj-lt"/>
              <a:buAutoNum type="arabicPeriod"/>
            </a:pPr>
            <a:r>
              <a:rPr lang="en-GB" dirty="0"/>
              <a:t>Setters are used to set a private attribute in a safe way. Data integrity is why you have Getter and Setter Methods. In order to change a piece of data, you need to go through the correct channels. Data must be accessed in an approved way.</a:t>
            </a:r>
          </a:p>
          <a:p>
            <a:pPr marL="228600" lvl="0" indent="-228600" algn="l" rtl="0">
              <a:spcBef>
                <a:spcPts val="0"/>
              </a:spcBef>
              <a:spcAft>
                <a:spcPts val="0"/>
              </a:spcAft>
              <a:buFont typeface="+mj-lt"/>
              <a:buAutoNum type="arabicPeriod"/>
            </a:pPr>
            <a:r>
              <a:rPr lang="en-GB" dirty="0"/>
              <a:t>The Getters and Setters do not purely have to return and change private attribute values. They can do more. Let's take a look at our student example. You might have a situation in which there are restrictions on changing the degree program. You can change your code to more accurately display this restriction when it comes to changing the degree program. Let's say that you need a GPA greater than 2.7 in order to be able to change the degree program. this restriction might look like this.</a:t>
            </a:r>
            <a:endParaRPr b="0" i="0" dirty="0">
              <a:solidFill>
                <a:srgbClr val="1F1F1F"/>
              </a:solidFill>
              <a:latin typeface="Source Sans Pro"/>
              <a:ea typeface="Source Sans Pro"/>
              <a:cs typeface="Source Sans Pro"/>
              <a:sym typeface="Source Sans Pro"/>
            </a:endParaRPr>
          </a:p>
        </p:txBody>
      </p:sp>
      <p:sp>
        <p:nvSpPr>
          <p:cNvPr id="307" name="Google Shape;3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a good read. While the code are written in C++, the concepts are general to any programming language.</a:t>
            </a:r>
          </a:p>
          <a:p>
            <a:r>
              <a:rPr lang="en-BE" dirty="0"/>
              <a:t>All the code snippets I use in these slides are in Java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908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A general rule for decomposition is to look at the different responsibilities of some whole thing and evaluate how you can separate them into different parts, each with its specific responsibility. This relates one whole to multiple different parts.</a:t>
            </a:r>
            <a:endParaRPr/>
          </a:p>
        </p:txBody>
      </p:sp>
      <p:sp>
        <p:nvSpPr>
          <p:cNvPr id="324" name="Google Shape;32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Let’s look at an example of Student and Sport</a:t>
            </a:r>
            <a:endParaRPr/>
          </a:p>
          <a:p>
            <a:pPr marL="0" lvl="0" indent="0" algn="l" rtl="0">
              <a:spcBef>
                <a:spcPts val="0"/>
              </a:spcBef>
              <a:spcAft>
                <a:spcPts val="0"/>
              </a:spcAft>
              <a:buNone/>
            </a:pPr>
            <a:endParaRPr/>
          </a:p>
          <a:p>
            <a:pPr marL="0" lvl="0" indent="0" algn="l" rtl="0">
              <a:spcBef>
                <a:spcPts val="0"/>
              </a:spcBef>
              <a:spcAft>
                <a:spcPts val="0"/>
              </a:spcAft>
              <a:buNone/>
            </a:pPr>
            <a:r>
              <a:rPr lang="en-GB"/>
              <a:t>The relationship is between two completely separate objects. A student can play any number of sports. And any number of students can play a sport. Now it’s your turn to develop some code displaying an association.</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332" name="Google Shape;33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next decomposition relationship I will talk about is aggregation.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Do not read this.</a:t>
            </a:r>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Now I will show a code example for aggregation. In the airliner class, there is a list of crew members. The list of crew members is initialized to be empty. And a public method allows new crew members to be added. The airliner has a crew. This means that an airliner can have zero or more crew members.</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One of the major decomposition relationships is composition.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Compare this to the relationship between a house and a room. A house is made up of multiple rooms. However, if you were to remove the house, its rooms would cease to exist. You cannot have a room without its house.</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Generalization and inheritance help us reduce redundancy.</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how a superclass and a subclass would look in UML.</a:t>
            </a:r>
            <a:endParaRPr/>
          </a:p>
          <a:p>
            <a:pPr marL="0" lvl="0" indent="0" algn="l" rtl="0">
              <a:spcBef>
                <a:spcPts val="0"/>
              </a:spcBef>
              <a:spcAft>
                <a:spcPts val="0"/>
              </a:spcAft>
              <a:buNone/>
            </a:pPr>
            <a:endParaRPr/>
          </a:p>
          <a:p>
            <a:pPr marL="0" lvl="0" indent="0" algn="l" rtl="0">
              <a:spcBef>
                <a:spcPts val="0"/>
              </a:spcBef>
              <a:spcAft>
                <a:spcPts val="0"/>
              </a:spcAft>
              <a:buNone/>
            </a:pPr>
            <a:r>
              <a:rPr lang="en-GB"/>
              <a:t>As an example, The UML of a Superclass: Animal and the subclasses: Dog and Cat would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this is what the code in Java would look like.</a:t>
            </a:r>
            <a:endParaRPr/>
          </a:p>
        </p:txBody>
      </p:sp>
      <p:sp>
        <p:nvSpPr>
          <p:cNvPr id="371" name="Google Shape;3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p>
          <a:p>
            <a:pPr marL="0" lvl="0" indent="0" algn="l" rtl="0">
              <a:spcBef>
                <a:spcPts val="0"/>
              </a:spcBef>
              <a:spcAft>
                <a:spcPts val="0"/>
              </a:spcAft>
              <a:buNone/>
            </a:pPr>
            <a:r>
              <a:rPr lang="en-GB" b="0" i="0" dirty="0">
                <a:solidFill>
                  <a:srgbClr val="1F1F1F"/>
                </a:solidFill>
                <a:effectLst/>
                <a:latin typeface="Source Sans Pro" panose="020B0503030403020204" pitchFamily="34" charset="0"/>
                <a:ea typeface="Source Sans Pro"/>
                <a:cs typeface="Source Sans Pro"/>
                <a:sym typeface="Source Sans Pro"/>
              </a:rPr>
              <a:t>We do that by evaluating design complexity using the metrics: Coupling and Cohesion</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When you are programming, keeping modules simple is critical.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you design complexity exceeds what developers can mentally handle, bugs will occur more often.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So you must have a way of evaluating your design complexity.</a:t>
            </a: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focuses on complexity between a module and other modules. </a:t>
            </a:r>
            <a:endParaRPr lang="en-GB" b="0" i="0" dirty="0">
              <a:solidFill>
                <a:srgbClr val="333333"/>
              </a:solidFill>
              <a:latin typeface="Helvetica Neue"/>
              <a:ea typeface="Helvetica Neue"/>
              <a:cs typeface="Helvetica Neue"/>
              <a:sym typeface="Helvetica Neue"/>
            </a:endParaRP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focuses on complexity within a module. </a:t>
            </a:r>
          </a:p>
          <a:p>
            <a:pPr marL="0" lvl="0" indent="0" algn="l" rtl="0">
              <a:spcBef>
                <a:spcPts val="0"/>
              </a:spcBef>
              <a:spcAft>
                <a:spcPts val="0"/>
              </a:spcAft>
              <a:buNone/>
            </a:pPr>
            <a:r>
              <a:rPr lang="en-GB" b="0" i="0" dirty="0">
                <a:solidFill>
                  <a:srgbClr val="1F1F1F"/>
                </a:solidFill>
                <a:latin typeface="Source Sans Pro"/>
                <a:ea typeface="Source Sans Pro"/>
                <a:sym typeface="Source Sans Pro"/>
              </a:rPr>
              <a:t>Module applies to both classes and methods</a:t>
            </a:r>
            <a:endParaRPr lang="en-GB"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metrics you will use to evaluate design complexity are coupling and cohesion.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1" dirty="0">
                <a:solidFill>
                  <a:srgbClr val="292929"/>
                </a:solidFill>
                <a:latin typeface="Arial"/>
                <a:ea typeface="Arial"/>
                <a:cs typeface="Arial"/>
                <a:sym typeface="Arial"/>
              </a:rPr>
              <a:t>Cohesion is a measure of the degree to which the elements of a module are functionally related</a:t>
            </a:r>
            <a:endParaRPr dirty="0"/>
          </a:p>
          <a:p>
            <a:pPr marL="0" lvl="0" indent="0" algn="l" rtl="0">
              <a:spcBef>
                <a:spcPts val="0"/>
              </a:spcBef>
              <a:spcAft>
                <a:spcPts val="0"/>
              </a:spcAft>
              <a:buNone/>
            </a:pPr>
            <a:r>
              <a:rPr lang="en-GB" b="0" i="1" dirty="0">
                <a:solidFill>
                  <a:srgbClr val="292929"/>
                </a:solidFill>
                <a:latin typeface="Arial"/>
                <a:ea typeface="Arial"/>
                <a:cs typeface="Arial"/>
                <a:sym typeface="Arial"/>
              </a:rPr>
              <a:t>Coupling is the measure of the degree of interdependence between modules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These two ideas will help you to better apply object-oriented design principles and achieve a more manageable system.</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extLst>
      <p:ext uri="{BB962C8B-B14F-4D97-AF65-F5344CB8AC3E}">
        <p14:creationId xmlns:p14="http://schemas.microsoft.com/office/powerpoint/2010/main" val="1804165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extLst>
      <p:ext uri="{BB962C8B-B14F-4D97-AF65-F5344CB8AC3E}">
        <p14:creationId xmlns:p14="http://schemas.microsoft.com/office/powerpoint/2010/main" val="664089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Question: Given the following class diagram and code, answer the following questions</a:t>
            </a: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One purpose is enough for one class. Any more than that takes away from cohesion.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A user of the get method will have to open up Sensor to see how it works. That's not loose coupling!</a:t>
            </a:r>
          </a:p>
          <a:p>
            <a:pPr marL="0" lvl="0" indent="0" algn="l" rtl="0">
              <a:spcBef>
                <a:spcPts val="0"/>
              </a:spcBef>
              <a:spcAft>
                <a:spcPts val="0"/>
              </a:spcAft>
              <a:buNone/>
            </a:pPr>
            <a:endParaRPr lang="en-GB" b="0" i="0" dirty="0">
              <a:solidFill>
                <a:srgbClr val="1F1F1F"/>
              </a:solidFill>
              <a:latin typeface="Source Sans Pro"/>
              <a:ea typeface="Source Sans Pro"/>
              <a:cs typeface="Helvetica Neue"/>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Look at the get method is? Is it clear</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97" name="Google Shape;39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may have worked on small programs, so you may worked on a larger-scale system.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Take a minute and think of the projects that you worked on.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you answered yes to any of these questions, chances are you could benefit from a better design. Good design isn't just about code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look at a new design of the same system.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sensor class is now replaced with a humidity sensor class and the temperature sensor class.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Each of these classes has one clearly defined purpose. Since each has a clear purpose, you can say that these classes are highly cohesive.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get method is now not hiding any information like before. We don't have to break encapsulation to look inside the method.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could reasonably assume that humidity sensors get method returns humidity and temperature sensors get method returns temperature.</a:t>
            </a: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gain, the goal of  using software design principles is to help us create a system that is flexible, reusable and maintainable.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One of these principles is called separation of concerns.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extLst>
      <p:ext uri="{BB962C8B-B14F-4D97-AF65-F5344CB8AC3E}">
        <p14:creationId xmlns:p14="http://schemas.microsoft.com/office/powerpoint/2010/main" val="2337686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illustrate another operation of concerns with the example smartphone. </a:t>
            </a:r>
          </a:p>
          <a:p>
            <a:pPr marL="0" lvl="0" indent="0" algn="l" rtl="0">
              <a:spcBef>
                <a:spcPts val="0"/>
              </a:spcBef>
              <a:spcAft>
                <a:spcPts val="0"/>
              </a:spcAft>
              <a:buNone/>
            </a:pPr>
            <a:r>
              <a:rPr lang="en-US" b="0" i="0" dirty="0">
                <a:solidFill>
                  <a:srgbClr val="333333"/>
                </a:solidFill>
                <a:latin typeface="Helvetica Neue"/>
                <a:ea typeface="Helvetica Neue"/>
                <a:cs typeface="Helvetica Neue"/>
                <a:sym typeface="Helvetica Neue"/>
              </a:rPr>
              <a:t>Two of the responsibilities of a smartphone are to take pictures and make phone calls</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However, this snippet of code, implements two of the concerns of the smartphone.</a:t>
            </a: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The code does not separate the concerns and there high cohesion and no modularity.</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47" name="Google Shape;4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First, we will extract the attributes and behaviors of both the camera and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TraditionalPhone into two separate interfaces.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Then, we can implement these interfaces correspondingly with the FirstGenCamera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class and the TraditionalPhone class.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Here is what the code looks like.</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Another important design technique is Information hiding.</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access to? We do this by applying information hiding.</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Information hiding is often associated with encapsulation.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use encapsulation to bundle attributes and </a:t>
            </a:r>
            <a:r>
              <a:rPr lang="en-GB" b="0" i="0" dirty="0">
                <a:solidFill>
                  <a:srgbClr val="333333"/>
                </a:solidFill>
                <a:latin typeface="Helvetica Neue"/>
                <a:ea typeface="Helvetica Neue"/>
                <a:cs typeface="Helvetica Neue"/>
                <a:sym typeface="Helvetica Neue"/>
              </a:rPr>
              <a:t> </a:t>
            </a:r>
            <a:r>
              <a:rPr lang="en-GB" b="0" i="0" dirty="0" err="1">
                <a:solidFill>
                  <a:srgbClr val="1F1F1F"/>
                </a:solidFill>
                <a:latin typeface="Source Sans Pro"/>
                <a:ea typeface="Source Sans Pro"/>
                <a:cs typeface="Source Sans Pro"/>
                <a:sym typeface="Source Sans Pro"/>
              </a:rPr>
              <a:t>behaviors</a:t>
            </a:r>
            <a:r>
              <a:rPr lang="en-GB" b="0" i="0" dirty="0">
                <a:solidFill>
                  <a:srgbClr val="1F1F1F"/>
                </a:solidFill>
                <a:latin typeface="Source Sans Pro"/>
                <a:ea typeface="Source Sans Pro"/>
                <a:cs typeface="Source Sans Pro"/>
                <a:sym typeface="Source Sans Pro"/>
              </a:rPr>
              <a:t> into their appropriate class, and expose an interface to provide access.</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Take a look at this example, the string library has a method called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But how is it implemented? Are there extra data structures being used? Or other method calls being made that we do not have access to? As a user of the library you are given access to the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nation functionality through an interface, a particular method signature. But you are not shown how the functionality is implemented.</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Another important design technique is Information hiding.</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access to? We do this by applying information hiding.</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Information hiding is often associated with encapsulation.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use encapsulation to bundle attributes and </a:t>
            </a:r>
            <a:r>
              <a:rPr lang="en-GB" b="0" i="0" dirty="0">
                <a:solidFill>
                  <a:srgbClr val="333333"/>
                </a:solidFill>
                <a:latin typeface="Helvetica Neue"/>
                <a:ea typeface="Helvetica Neue"/>
                <a:cs typeface="Helvetica Neue"/>
                <a:sym typeface="Helvetica Neue"/>
              </a:rPr>
              <a:t> </a:t>
            </a:r>
            <a:r>
              <a:rPr lang="en-GB" b="0" i="0" dirty="0" err="1">
                <a:solidFill>
                  <a:srgbClr val="1F1F1F"/>
                </a:solidFill>
                <a:latin typeface="Source Sans Pro"/>
                <a:ea typeface="Source Sans Pro"/>
                <a:cs typeface="Source Sans Pro"/>
                <a:sym typeface="Source Sans Pro"/>
              </a:rPr>
              <a:t>behaviors</a:t>
            </a:r>
            <a:r>
              <a:rPr lang="en-GB" b="0" i="0" dirty="0">
                <a:solidFill>
                  <a:srgbClr val="1F1F1F"/>
                </a:solidFill>
                <a:latin typeface="Source Sans Pro"/>
                <a:ea typeface="Source Sans Pro"/>
                <a:cs typeface="Source Sans Pro"/>
                <a:sym typeface="Source Sans Pro"/>
              </a:rPr>
              <a:t> into their appropriate class, and expose an interface to provide access.</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Take a look at this example, the string library has a method called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But how is it implemented? Are there extra data structures being used? Or other method calls being made that we do not have access to? As a user of the library you are given access to the </a:t>
            </a:r>
            <a:r>
              <a:rPr lang="en-GB" b="0" i="0" dirty="0" err="1">
                <a:solidFill>
                  <a:srgbClr val="333333"/>
                </a:solidFill>
                <a:latin typeface="Helvetica Neue"/>
                <a:ea typeface="Helvetica Neue"/>
                <a:cs typeface="Helvetica Neue"/>
                <a:sym typeface="Helvetica Neue"/>
              </a:rPr>
              <a:t>concat</a:t>
            </a:r>
            <a:r>
              <a:rPr lang="en-GB" b="0" i="0" dirty="0">
                <a:solidFill>
                  <a:srgbClr val="333333"/>
                </a:solidFill>
                <a:latin typeface="Helvetica Neue"/>
                <a:ea typeface="Helvetica Neue"/>
                <a:cs typeface="Helvetica Neue"/>
                <a:sym typeface="Helvetica Neue"/>
              </a:rPr>
              <a:t> nation functionality through an interface, a particular method signature. But you are not shown how the functionality is implemented.</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extLst>
      <p:ext uri="{BB962C8B-B14F-4D97-AF65-F5344CB8AC3E}">
        <p14:creationId xmlns:p14="http://schemas.microsoft.com/office/powerpoint/2010/main" val="4121185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Generalization and inheritance are some of the more difficult topics to master in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object-oriented programming and </a:t>
            </a:r>
            <a:r>
              <a:rPr lang="en-GB" b="0" i="0" dirty="0" err="1">
                <a:solidFill>
                  <a:srgbClr val="1F1F1F"/>
                </a:solidFill>
                <a:latin typeface="Source Sans Pro"/>
                <a:ea typeface="Source Sans Pro"/>
                <a:cs typeface="Source Sans Pro"/>
                <a:sym typeface="Source Sans Pro"/>
              </a:rPr>
              <a:t>modeling</a:t>
            </a:r>
            <a:r>
              <a:rPr lang="en-GB" b="0" i="0" dirty="0">
                <a:solidFill>
                  <a:srgbClr val="1F1F1F"/>
                </a:solidFill>
                <a:latin typeface="Source Sans Pro"/>
                <a:ea typeface="Source Sans Pro"/>
                <a:cs typeface="Source Sans Pro"/>
                <a:sym typeface="Source Sans Pro"/>
              </a:rPr>
              <a:t>.</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a:t>
            </a:r>
            <a:r>
              <a:rPr lang="en-GB" b="0" i="0" dirty="0" err="1">
                <a:solidFill>
                  <a:srgbClr val="333333"/>
                </a:solidFill>
                <a:latin typeface="Helvetica Neue"/>
                <a:ea typeface="Helvetica Neue"/>
                <a:cs typeface="Helvetica Neue"/>
                <a:sym typeface="Helvetica Neue"/>
              </a:rPr>
              <a:t>behavior</a:t>
            </a:r>
            <a:r>
              <a:rPr lang="en-GB" b="0" i="0" dirty="0">
                <a:solidFill>
                  <a:srgbClr val="333333"/>
                </a:solidFill>
                <a:latin typeface="Helvetica Neue"/>
                <a:ea typeface="Helvetica Neue"/>
                <a:cs typeface="Helvetica Neue"/>
                <a:sym typeface="Helvetica Neue"/>
              </a:rPr>
              <a:t> without further adding anything special in my subclasses? </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dirty="0"/>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Let's say, you were designing for your </a:t>
            </a:r>
            <a:r>
              <a:rPr lang="en-GB" b="0" i="0" dirty="0" err="1">
                <a:solidFill>
                  <a:srgbClr val="333333"/>
                </a:solidFill>
                <a:latin typeface="Helvetica Neue"/>
                <a:ea typeface="Helvetica Neue"/>
                <a:cs typeface="Helvetica Neue"/>
                <a:sym typeface="Helvetica Neue"/>
              </a:rPr>
              <a:t>favorite</a:t>
            </a:r>
            <a:r>
              <a:rPr lang="en-GB" b="0" i="0" dirty="0">
                <a:solidFill>
                  <a:srgbClr val="333333"/>
                </a:solidFill>
                <a:latin typeface="Helvetica Neue"/>
                <a:ea typeface="Helvetica Neue"/>
                <a:cs typeface="Helvetica Neue"/>
                <a:sym typeface="Helvetica Neue"/>
              </a:rPr>
              <a:t>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a:t>
            </a:r>
            <a:r>
              <a:rPr lang="en-GB" b="0" i="0" dirty="0" err="1">
                <a:solidFill>
                  <a:srgbClr val="333333"/>
                </a:solidFill>
                <a:latin typeface="Helvetica Neue"/>
                <a:ea typeface="Helvetica Neue"/>
                <a:cs typeface="Helvetica Neue"/>
                <a:sym typeface="Helvetica Neue"/>
              </a:rPr>
              <a:t>Liskov</a:t>
            </a:r>
            <a:r>
              <a:rPr lang="en-GB" b="0" i="0" dirty="0">
                <a:solidFill>
                  <a:srgbClr val="333333"/>
                </a:solidFill>
                <a:latin typeface="Helvetica Neue"/>
                <a:ea typeface="Helvetica Neue"/>
                <a:cs typeface="Helvetica Neue"/>
                <a:sym typeface="Helvetica Neue"/>
              </a:rPr>
              <a:t>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a:t>
            </a:r>
            <a:r>
              <a:rPr lang="en-GB" b="0" i="0" dirty="0" err="1">
                <a:solidFill>
                  <a:srgbClr val="333333"/>
                </a:solidFill>
                <a:latin typeface="Helvetica Neue"/>
                <a:ea typeface="Helvetica Neue"/>
                <a:cs typeface="Helvetica Neue"/>
                <a:sym typeface="Helvetica Neue"/>
              </a:rPr>
              <a:t>Liskov</a:t>
            </a:r>
            <a:r>
              <a:rPr lang="en-GB" b="0" i="0" dirty="0">
                <a:solidFill>
                  <a:srgbClr val="333333"/>
                </a:solidFill>
                <a:latin typeface="Helvetica Neue"/>
                <a:ea typeface="Helvetica Neue"/>
                <a:cs typeface="Helvetica Neue"/>
                <a:sym typeface="Helvetica Neue"/>
              </a:rPr>
              <a:t> Substitution Principle? What if we had this type of animal?</a:t>
            </a:r>
            <a:endParaRPr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extLst>
      <p:ext uri="{BB962C8B-B14F-4D97-AF65-F5344CB8AC3E}">
        <p14:creationId xmlns:p14="http://schemas.microsoft.com/office/powerpoint/2010/main" val="1760493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Now it's time for you to learn about Sequence Diagrams. </a:t>
            </a:r>
            <a:endParaRPr/>
          </a:p>
          <a:p>
            <a:pPr marL="0" lvl="0" indent="0" algn="l" rtl="0">
              <a:spcBef>
                <a:spcPts val="0"/>
              </a:spcBef>
              <a:spcAft>
                <a:spcPts val="0"/>
              </a:spcAft>
              <a:buNone/>
            </a:pPr>
            <a:r>
              <a:rPr lang="en-GB"/>
              <a:t>UML sequence diagrams are another important technique in software design. </a:t>
            </a:r>
            <a:endParaRPr/>
          </a:p>
          <a:p>
            <a:pPr marL="0" marR="0" lvl="0" indent="0" algn="l" rtl="0">
              <a:lnSpc>
                <a:spcPct val="100000"/>
              </a:lnSpc>
              <a:spcBef>
                <a:spcPts val="0"/>
              </a:spcBef>
              <a:spcAft>
                <a:spcPts val="0"/>
              </a:spcAft>
              <a:buClr>
                <a:schemeClr val="dk1"/>
              </a:buClr>
              <a:buSzPts val="1200"/>
              <a:buFont typeface="Calibri"/>
              <a:buNone/>
            </a:pPr>
            <a:r>
              <a:rPr lang="en-GB"/>
              <a:t>They are a type of UML diagram, commonly used as a planning tool before the development team starts programming. Sequence diagrams are used to show a design team how objects in a program interact with each other to complete tasks.</a:t>
            </a:r>
            <a:endParaRPr/>
          </a:p>
          <a:p>
            <a:pPr marL="0" lvl="0" indent="0" algn="l" rtl="0">
              <a:spcBef>
                <a:spcPts val="0"/>
              </a:spcBef>
              <a:spcAft>
                <a:spcPts val="0"/>
              </a:spcAft>
              <a:buNone/>
            </a:pPr>
            <a:endParaRPr/>
          </a:p>
        </p:txBody>
      </p:sp>
      <p:sp>
        <p:nvSpPr>
          <p:cNvPr id="508" name="Google Shape;50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GB" b="0" i="0" dirty="0">
                <a:solidFill>
                  <a:srgbClr val="333333"/>
                </a:solidFill>
                <a:effectLst/>
                <a:latin typeface="-apple-system"/>
              </a:rPr>
              <a:t>During the design process, a number of questions need to be answered</a:t>
            </a:r>
            <a:br>
              <a:rPr lang="en-GB" b="0" i="0" dirty="0">
                <a:solidFill>
                  <a:srgbClr val="333333"/>
                </a:solidFill>
                <a:effectLst/>
                <a:latin typeface="-apple-system"/>
              </a:rPr>
            </a:br>
            <a:endParaRPr lang="en-GB" b="0" i="0" dirty="0">
              <a:solidFill>
                <a:srgbClr val="333333"/>
              </a:solidFill>
              <a:effectLst/>
              <a:latin typeface="-apple-system"/>
            </a:endParaRPr>
          </a:p>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2900256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say that a person wants to order a burger at a local fast food restaurant; here is a simple sequence diagram of the scenario. That person will go to a restaurant, talk to the cashier, and order a burger. The cashier will then talk to the chef of the back to tell him my order. The Chef cooks the burger, gives it to the cashier. </a:t>
            </a:r>
            <a:r>
              <a:rPr lang="en-GB" b="0" i="0" dirty="0">
                <a:solidFill>
                  <a:srgbClr val="1F1F1F"/>
                </a:solidFill>
                <a:effectLst/>
                <a:latin typeface="Source Sans Pro" panose="020B0503030403020204" pitchFamily="34" charset="0"/>
              </a:rPr>
              <a:t>And the cashier will give it to the person.</a:t>
            </a:r>
            <a:endParaRPr dirty="0"/>
          </a:p>
        </p:txBody>
      </p:sp>
      <p:sp>
        <p:nvSpPr>
          <p:cNvPr id="515" name="Google Shape;51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When creating sequence diagrams, </a:t>
            </a:r>
            <a:endParaRPr dirty="0"/>
          </a:p>
          <a:p>
            <a:pPr marL="171450" lvl="0" indent="-171450" algn="l" rtl="0">
              <a:spcBef>
                <a:spcPts val="0"/>
              </a:spcBef>
              <a:spcAft>
                <a:spcPts val="0"/>
              </a:spcAft>
              <a:buClr>
                <a:schemeClr val="dk1"/>
              </a:buClr>
              <a:buSzPts val="1200"/>
              <a:buFont typeface="Arial"/>
              <a:buChar char="•"/>
            </a:pPr>
            <a:r>
              <a:rPr lang="en-GB" dirty="0"/>
              <a:t>First you use a box to represent role play by an object. The role is typically </a:t>
            </a:r>
            <a:r>
              <a:rPr lang="en-GB" dirty="0" err="1"/>
              <a:t>labeled</a:t>
            </a:r>
            <a:r>
              <a:rPr lang="en-GB" dirty="0"/>
              <a:t> by the name of the class for the object. </a:t>
            </a:r>
            <a:endParaRPr dirty="0"/>
          </a:p>
          <a:p>
            <a:pPr marL="171450" lvl="0" indent="-171450" algn="l" rtl="0">
              <a:spcBef>
                <a:spcPts val="0"/>
              </a:spcBef>
              <a:spcAft>
                <a:spcPts val="0"/>
              </a:spcAft>
              <a:buClr>
                <a:schemeClr val="dk1"/>
              </a:buClr>
              <a:buSzPts val="1200"/>
              <a:buFont typeface="Arial"/>
              <a:buChar char="•"/>
            </a:pPr>
            <a:r>
              <a:rPr lang="en-GB" dirty="0"/>
              <a:t>Second, you use vertical dotted lines, known as lifelines, to represent an object as time passes by. </a:t>
            </a:r>
            <a:endParaRPr dirty="0"/>
          </a:p>
          <a:p>
            <a:pPr marL="171450" lvl="0" indent="-171450" algn="l" rtl="0">
              <a:spcBef>
                <a:spcPts val="0"/>
              </a:spcBef>
              <a:spcAft>
                <a:spcPts val="0"/>
              </a:spcAft>
              <a:buClr>
                <a:schemeClr val="dk1"/>
              </a:buClr>
              <a:buSzPts val="1200"/>
              <a:buFont typeface="Arial"/>
              <a:buChar char="•"/>
            </a:pPr>
            <a:r>
              <a:rPr lang="en-GB" dirty="0"/>
              <a:t>Finally, you use arrows to show messages that are sent from one object to another.</a:t>
            </a:r>
            <a:endParaRPr dirty="0"/>
          </a:p>
        </p:txBody>
      </p:sp>
      <p:sp>
        <p:nvSpPr>
          <p:cNvPr id="521" name="Google Shape;52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 sequence diagram can contain other sequence diagrams within it. </a:t>
            </a:r>
          </a:p>
          <a:p>
            <a:pPr marL="0" lvl="0" indent="0" algn="l" rtl="0">
              <a:spcBef>
                <a:spcPts val="0"/>
              </a:spcBef>
              <a:spcAft>
                <a:spcPts val="0"/>
              </a:spcAft>
              <a:buNone/>
            </a:pPr>
            <a:r>
              <a:rPr lang="en-GB" dirty="0"/>
              <a:t>For example, if you are creating a sequence diagram for an ATM, there might be a different sequence for Withdrawals and Deposits. </a:t>
            </a:r>
          </a:p>
          <a:p>
            <a:pPr marL="0" lvl="0" indent="0" algn="l" rtl="0">
              <a:spcBef>
                <a:spcPts val="0"/>
              </a:spcBef>
              <a:spcAft>
                <a:spcPts val="0"/>
              </a:spcAft>
              <a:buNone/>
            </a:pPr>
            <a:r>
              <a:rPr lang="en-GB" dirty="0"/>
              <a:t>And during a single process someone might want to do both. </a:t>
            </a:r>
          </a:p>
          <a:p>
            <a:pPr marL="0" lvl="0" indent="0" algn="l" rtl="0">
              <a:spcBef>
                <a:spcPts val="0"/>
              </a:spcBef>
              <a:spcAft>
                <a:spcPts val="0"/>
              </a:spcAft>
              <a:buNone/>
            </a:pPr>
            <a:r>
              <a:rPr lang="en-GB" dirty="0"/>
              <a:t>In your sequence diagram, you would have one big sequence of activities with two smaller sequences inside them.</a:t>
            </a:r>
            <a:endParaRPr dirty="0"/>
          </a:p>
        </p:txBody>
      </p:sp>
      <p:sp>
        <p:nvSpPr>
          <p:cNvPr id="530" name="Google Shape;53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53" name="Google Shape;55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2" name="Google Shape;58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Consider this scenario.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join a project that's been in development for a while.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look at the code and become instantly overwhelmed.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Open Sans"/>
                <a:sym typeface="Source Sans Pro"/>
              </a:rPr>
              <a:t>If there is no high level design of the code, your life would be a living hell for you to do anything on this project</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picture is an example of a repository and I'' explain what social coding </a:t>
            </a:r>
            <a:r>
              <a:rPr lang="en-GB" dirty="0" err="1"/>
              <a:t>i</a:t>
            </a:r>
            <a:endParaRPr dirty="0"/>
          </a:p>
          <a:p>
            <a:pPr marL="0" lvl="0" indent="0" algn="l" rtl="0">
              <a:spcBef>
                <a:spcPts val="0"/>
              </a:spcBef>
              <a:spcAft>
                <a:spcPts val="0"/>
              </a:spcAft>
              <a:buNone/>
            </a:pPr>
            <a:r>
              <a:rPr lang="en-GB" dirty="0"/>
              <a:t>This picture pretty much sums up most of the elements of my talk</a:t>
            </a:r>
            <a:endParaRPr dirty="0"/>
          </a:p>
          <a:p>
            <a:pPr marL="0" lvl="0" indent="0" algn="l" rtl="0">
              <a:spcBef>
                <a:spcPts val="0"/>
              </a:spcBef>
              <a:spcAft>
                <a:spcPts val="0"/>
              </a:spcAft>
              <a:buNone/>
            </a:pPr>
            <a:r>
              <a:rPr lang="en-GB" dirty="0"/>
              <a:t>-  &gt;9K Revisions (commits),</a:t>
            </a:r>
            <a:endParaRPr dirty="0"/>
          </a:p>
          <a:p>
            <a:pPr marL="0" lvl="0" indent="0" algn="l" rtl="0">
              <a:spcBef>
                <a:spcPts val="0"/>
              </a:spcBef>
              <a:spcAft>
                <a:spcPts val="0"/>
              </a:spcAft>
              <a:buNone/>
            </a:pPr>
            <a:r>
              <a:rPr lang="en-GB" dirty="0"/>
              <a:t>- 12K pull requests or change requests (new features, bug fixes, </a:t>
            </a:r>
            <a:r>
              <a:rPr lang="en-GB" dirty="0" err="1"/>
              <a:t>refactorings</a:t>
            </a:r>
            <a:r>
              <a:rPr lang="en-GB" dirty="0"/>
              <a:t>, optimizations, dependency upgrades, and test cases)</a:t>
            </a:r>
            <a:endParaRPr dirty="0"/>
          </a:p>
          <a:p>
            <a:pPr marL="0" lvl="0" indent="0" algn="l" rtl="0">
              <a:spcBef>
                <a:spcPts val="0"/>
              </a:spcBef>
              <a:spcAft>
                <a:spcPts val="0"/>
              </a:spcAft>
              <a:buNone/>
            </a:pPr>
            <a:r>
              <a:rPr lang="en-GB" dirty="0"/>
              <a:t>- There are over 1.7k contributors responsible for the PRs</a:t>
            </a:r>
            <a:endParaRPr dirty="0"/>
          </a:p>
          <a:p>
            <a:pPr marL="0" lvl="0" indent="0" algn="l" rtl="0">
              <a:spcBef>
                <a:spcPts val="0"/>
              </a:spcBef>
              <a:spcAft>
                <a:spcPts val="0"/>
              </a:spcAft>
              <a:buNone/>
            </a:pPr>
            <a:r>
              <a:rPr lang="en-GB" dirty="0"/>
              <a:t>- some of the 11K forks are responsible for these PRs</a:t>
            </a:r>
            <a:endParaRPr dirty="0"/>
          </a:p>
          <a:p>
            <a:pPr marL="0" lvl="0" indent="0" algn="l" rtl="0">
              <a:spcBef>
                <a:spcPts val="0"/>
              </a:spcBef>
              <a:spcAft>
                <a:spcPts val="0"/>
              </a:spcAft>
              <a:buNone/>
            </a:pPr>
            <a:r>
              <a:rPr lang="en-GB" dirty="0"/>
              <a:t>- The repository is written in a range of programming languages </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Or let's say that you are now working on a personal development project. When you began, you weren't quite sure what the functionalities would be, but you just started coding. </a:t>
            </a:r>
            <a:r>
              <a:rPr lang="en-GB" b="0" i="0" dirty="0">
                <a:solidFill>
                  <a:srgbClr val="333333"/>
                </a:solidFill>
                <a:latin typeface="Open Sans"/>
                <a:ea typeface="Open Sans"/>
                <a:cs typeface="Open Sans"/>
                <a:sym typeface="Open Sans"/>
              </a:rPr>
              <a:t>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It didn't matter that the code was unorganized because you </a:t>
            </a:r>
            <a:r>
              <a:rPr lang="en-GB" b="0" i="0" dirty="0">
                <a:solidFill>
                  <a:srgbClr val="333333"/>
                </a:solidFill>
                <a:latin typeface="Open Sans"/>
                <a:ea typeface="Open Sans"/>
                <a:cs typeface="Open Sans"/>
                <a:sym typeface="Open Sans"/>
              </a:rPr>
              <a:t> </a:t>
            </a:r>
            <a:r>
              <a:rPr lang="en-GB" b="0" i="0" dirty="0">
                <a:solidFill>
                  <a:srgbClr val="1F1F1F"/>
                </a:solidFill>
                <a:latin typeface="Source Sans Pro"/>
                <a:ea typeface="Source Sans Pro"/>
                <a:cs typeface="Source Sans Pro"/>
                <a:sym typeface="Source Sans Pro"/>
              </a:rPr>
              <a:t>were the only one working on it and you know how it works.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come up with a great new feature for your product, </a:t>
            </a:r>
            <a:r>
              <a:rPr lang="en-GB" b="0" i="0" dirty="0">
                <a:solidFill>
                  <a:srgbClr val="333333"/>
                </a:solidFill>
                <a:latin typeface="Open Sans"/>
                <a:ea typeface="Open Sans"/>
                <a:cs typeface="Open Sans"/>
                <a:sym typeface="Open Sans"/>
              </a:rPr>
              <a:t> </a:t>
            </a:r>
            <a:r>
              <a:rPr lang="en-GB" b="0" i="0" dirty="0">
                <a:solidFill>
                  <a:srgbClr val="1F1F1F"/>
                </a:solidFill>
                <a:latin typeface="Source Sans Pro"/>
                <a:ea typeface="Source Sans Pro"/>
                <a:cs typeface="Source Sans Pro"/>
                <a:sym typeface="Source Sans Pro"/>
              </a:rPr>
              <a:t>but in implementing it, you broke the program elsewhere.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should have designed it right. I'm guessing that you have experienced scenarios like these.</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design activity involves taking requirements and outlining a solution. This activity involves producing a conceptual and then a technical design, resulting in two corresponding kinds of artifacts, conceptual mock-ups, and technical diagrams.</a:t>
            </a:r>
            <a:endParaRPr dirty="0"/>
          </a:p>
        </p:txBody>
      </p:sp>
      <p:sp>
        <p:nvSpPr>
          <p:cNvPr id="192" name="Google Shape;1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is an example of a conceptual design for a university course search website.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website has several components that include a Search page, input field, etc</a:t>
            </a:r>
            <a:endParaRPr dirty="0"/>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Let us discuss the CRC that us supposed to help us design a conceptual design</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We can relate the designing software to planning a speech. Great orators usually write note cards are often used when planning a speech. </a:t>
            </a:r>
            <a:r>
              <a:rPr lang="en-GB" b="0" i="0" dirty="0">
                <a:solidFill>
                  <a:srgbClr val="333333"/>
                </a:solidFill>
                <a:latin typeface="Open Sans"/>
                <a:ea typeface="Open Sans"/>
                <a:cs typeface="Open Sans"/>
                <a:sym typeface="Open Sans"/>
              </a:rPr>
              <a:t> </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You can represent each of your talking points on a card. </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It would be nice if we had something similar to map out the structure of the software logically when forming its design. The good news is we do.</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Similar to how note cards help you organize your talking points. CRC cards help you to organize your components into classes, identify the responsibilities and determine how they will collaborate.</a:t>
            </a:r>
            <a:endParaRPr dirty="0"/>
          </a:p>
          <a:p>
            <a:pPr marL="0" lvl="0" indent="0" algn="l" rtl="0">
              <a:spcBef>
                <a:spcPts val="0"/>
              </a:spcBef>
              <a:spcAft>
                <a:spcPts val="0"/>
              </a:spcAft>
              <a:buNone/>
            </a:pP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microsoft.com/office/2007/relationships/hdphoto" Target="../media/hdphoto5.wdp"/><Relationship Id="rId4" Type="http://schemas.openxmlformats.org/officeDocument/2006/relationships/image" Target="../media/image71.jpe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5.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13" Type="http://schemas.microsoft.com/office/2007/relationships/hdphoto" Target="../media/hdphoto3.wdp"/><Relationship Id="rId3" Type="http://schemas.openxmlformats.org/officeDocument/2006/relationships/image" Target="../media/image15.jp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hdphoto" Target="../media/hdphoto2.wdp"/><Relationship Id="rId5" Type="http://schemas.microsoft.com/office/2007/relationships/hdphoto" Target="../media/hdphoto1.wdp"/><Relationship Id="rId15" Type="http://schemas.microsoft.com/office/2007/relationships/hdphoto" Target="../media/hdphoto4.wdp"/><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66623"/>
              </a:buClr>
              <a:buSzPts val="6000"/>
              <a:buFont typeface="Calibri"/>
              <a:buNone/>
            </a:pPr>
            <a:r>
              <a:rPr lang="en-GB" dirty="0">
                <a:solidFill>
                  <a:schemeClr val="tx1"/>
                </a:solidFill>
              </a:rPr>
              <a:t>Software Design and Architecture</a:t>
            </a:r>
            <a:endParaRPr dirty="0">
              <a:solidFill>
                <a:schemeClr val="tx1"/>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l" rtl="0">
              <a:lnSpc>
                <a:spcPct val="90000"/>
              </a:lnSpc>
              <a:spcBef>
                <a:spcPts val="1000"/>
              </a:spcBef>
              <a:spcAft>
                <a:spcPts val="0"/>
              </a:spcAft>
              <a:buClr>
                <a:srgbClr val="166623"/>
              </a:buClr>
              <a:buSzPts val="2400"/>
              <a:buNone/>
            </a:pPr>
            <a:r>
              <a:rPr lang="en-GB" dirty="0" err="1">
                <a:solidFill>
                  <a:schemeClr val="tx1"/>
                </a:solidFill>
              </a:rPr>
              <a:t>Dr.</a:t>
            </a:r>
            <a:r>
              <a:rPr lang="en-GB" dirty="0">
                <a:solidFill>
                  <a:schemeClr val="tx1"/>
                </a:solidFill>
              </a:rPr>
              <a:t> John Businge</a:t>
            </a:r>
            <a:endParaRPr dirty="0">
              <a:solidFill>
                <a:schemeClr val="tx1"/>
              </a:solidFill>
            </a:endParaRPr>
          </a:p>
          <a:p>
            <a:pPr marL="0" lvl="0" indent="0" algn="l" rtl="0">
              <a:lnSpc>
                <a:spcPct val="90000"/>
              </a:lnSpc>
              <a:spcBef>
                <a:spcPts val="1000"/>
              </a:spcBef>
              <a:spcAft>
                <a:spcPts val="0"/>
              </a:spcAft>
              <a:buClr>
                <a:srgbClr val="166623"/>
              </a:buClr>
              <a:buSzPts val="2400"/>
              <a:buNone/>
            </a:pPr>
            <a:r>
              <a:rPr lang="en-GB" dirty="0" err="1">
                <a:solidFill>
                  <a:schemeClr val="tx1"/>
                </a:solidFill>
              </a:rPr>
              <a:t>John.businge@unlv.edu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p:nvPr/>
        </p:nvSpPr>
        <p:spPr>
          <a:xfrm>
            <a:off x="770976" y="4128335"/>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pic>
        <p:nvPicPr>
          <p:cNvPr id="205" name="Google Shape;205;p10" descr="Graphical user interface&#10;&#10;Description automatically generated with medium confidence"/>
          <p:cNvPicPr preferRelativeResize="0"/>
          <p:nvPr/>
        </p:nvPicPr>
        <p:blipFill rotWithShape="1">
          <a:blip r:embed="rId3">
            <a:alphaModFix/>
          </a:blip>
          <a:srcRect/>
          <a:stretch/>
        </p:blipFill>
        <p:spPr>
          <a:xfrm>
            <a:off x="701899" y="1646483"/>
            <a:ext cx="4530276" cy="2227594"/>
          </a:xfrm>
          <a:prstGeom prst="rect">
            <a:avLst/>
          </a:prstGeom>
          <a:noFill/>
          <a:ln>
            <a:noFill/>
          </a:ln>
        </p:spPr>
      </p:pic>
      <p:sp>
        <p:nvSpPr>
          <p:cNvPr id="206" name="Google Shape;206;p10"/>
          <p:cNvSpPr txBox="1">
            <a:spLocks noGrp="1"/>
          </p:cNvSpPr>
          <p:nvPr>
            <p:ph type="title"/>
          </p:nvPr>
        </p:nvSpPr>
        <p:spPr>
          <a:xfrm>
            <a:off x="542925" y="22224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grpSp>
        <p:nvGrpSpPr>
          <p:cNvPr id="12" name="Google Shape;271;p16">
            <a:extLst>
              <a:ext uri="{FF2B5EF4-FFF2-40B4-BE49-F238E27FC236}">
                <a16:creationId xmlns:a16="http://schemas.microsoft.com/office/drawing/2014/main" id="{888D3BA4-2F7C-4C0E-907E-14EE067B9BE7}"/>
              </a:ext>
            </a:extLst>
          </p:cNvPr>
          <p:cNvGrpSpPr/>
          <p:nvPr/>
        </p:nvGrpSpPr>
        <p:grpSpPr>
          <a:xfrm>
            <a:off x="8174534" y="2673748"/>
            <a:ext cx="3414713" cy="1200329"/>
            <a:chOff x="2057400" y="4959346"/>
            <a:chExt cx="3414713" cy="1200329"/>
          </a:xfrm>
        </p:grpSpPr>
        <p:cxnSp>
          <p:nvCxnSpPr>
            <p:cNvPr id="13" name="Google Shape;272;p16">
              <a:extLst>
                <a:ext uri="{FF2B5EF4-FFF2-40B4-BE49-F238E27FC236}">
                  <a16:creationId xmlns:a16="http://schemas.microsoft.com/office/drawing/2014/main" id="{2E6107D6-6276-D515-801C-1AF1AE3ED58E}"/>
                </a:ext>
              </a:extLst>
            </p:cNvPr>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14" name="Google Shape;273;p16">
              <a:extLst>
                <a:ext uri="{FF2B5EF4-FFF2-40B4-BE49-F238E27FC236}">
                  <a16:creationId xmlns:a16="http://schemas.microsoft.com/office/drawing/2014/main" id="{C5326FBA-4272-0F79-3888-BE6B0C9B8C52}"/>
                </a:ext>
              </a:extLst>
            </p:cNvPr>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Design</a:t>
              </a:r>
              <a:endParaRPr dirty="0"/>
            </a:p>
            <a:p>
              <a:pPr marL="0" marR="0" lvl="0" indent="0" algn="ctr" rtl="0">
                <a:spcBef>
                  <a:spcPts val="0"/>
                </a:spcBef>
                <a:spcAft>
                  <a:spcPts val="0"/>
                </a:spcAft>
                <a:buNone/>
              </a:pPr>
              <a:r>
                <a:rPr lang="en-GB" sz="1100"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Goal</a:t>
              </a:r>
              <a:endParaRPr dirty="0"/>
            </a:p>
          </p:txBody>
        </p:sp>
        <p:sp>
          <p:nvSpPr>
            <p:cNvPr id="15" name="Google Shape;274;p16">
              <a:extLst>
                <a:ext uri="{FF2B5EF4-FFF2-40B4-BE49-F238E27FC236}">
                  <a16:creationId xmlns:a16="http://schemas.microsoft.com/office/drawing/2014/main" id="{4D46FB26-2253-D415-F4BB-34109DF70388}"/>
                </a:ext>
              </a:extLst>
            </p:cNvPr>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Classes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Functions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3" name="Google Shape;262;p16">
            <a:extLst>
              <a:ext uri="{FF2B5EF4-FFF2-40B4-BE49-F238E27FC236}">
                <a16:creationId xmlns:a16="http://schemas.microsoft.com/office/drawing/2014/main" id="{73C06102-B865-75A1-2FB9-CD1476AFF319}"/>
              </a:ext>
            </a:extLst>
          </p:cNvPr>
          <p:cNvGrpSpPr/>
          <p:nvPr/>
        </p:nvGrpSpPr>
        <p:grpSpPr>
          <a:xfrm>
            <a:off x="6096000" y="2424535"/>
            <a:ext cx="1885949" cy="2008930"/>
            <a:chOff x="542924" y="4786313"/>
            <a:chExt cx="1885949" cy="2008930"/>
          </a:xfrm>
        </p:grpSpPr>
        <p:sp>
          <p:nvSpPr>
            <p:cNvPr id="4" name="Google Shape;263;p16">
              <a:extLst>
                <a:ext uri="{FF2B5EF4-FFF2-40B4-BE49-F238E27FC236}">
                  <a16:creationId xmlns:a16="http://schemas.microsoft.com/office/drawing/2014/main" id="{DDEEF9A5-6F0A-402B-889B-AC11A26B6BC1}"/>
                </a:ext>
              </a:extLst>
            </p:cNvPr>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264;p16">
              <a:extLst>
                <a:ext uri="{FF2B5EF4-FFF2-40B4-BE49-F238E27FC236}">
                  <a16:creationId xmlns:a16="http://schemas.microsoft.com/office/drawing/2014/main" id="{D1AAB0FD-A305-03B4-159F-91F0A24FBD9E}"/>
                </a:ext>
              </a:extLst>
            </p:cNvPr>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265;p16">
              <a:extLst>
                <a:ext uri="{FF2B5EF4-FFF2-40B4-BE49-F238E27FC236}">
                  <a16:creationId xmlns:a16="http://schemas.microsoft.com/office/drawing/2014/main" id="{65F2DCB2-F595-CFE0-ED39-B628DE0DB402}"/>
                </a:ext>
              </a:extLst>
            </p:cNvPr>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66;p16">
              <a:extLst>
                <a:ext uri="{FF2B5EF4-FFF2-40B4-BE49-F238E27FC236}">
                  <a16:creationId xmlns:a16="http://schemas.microsoft.com/office/drawing/2014/main" id="{3CE3EB01-AC02-6C47-74D6-8DE372DF4550}"/>
                </a:ext>
              </a:extLst>
            </p:cNvPr>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267;p16">
              <a:extLst>
                <a:ext uri="{FF2B5EF4-FFF2-40B4-BE49-F238E27FC236}">
                  <a16:creationId xmlns:a16="http://schemas.microsoft.com/office/drawing/2014/main" id="{F5A33EB5-B857-9005-72E7-0AE10363AEAD}"/>
                </a:ext>
              </a:extLst>
            </p:cNvPr>
            <p:cNvCxnSpPr>
              <a:stCxn id="6"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9" name="Google Shape;268;p16">
              <a:extLst>
                <a:ext uri="{FF2B5EF4-FFF2-40B4-BE49-F238E27FC236}">
                  <a16:creationId xmlns:a16="http://schemas.microsoft.com/office/drawing/2014/main" id="{9CAAD2FE-97F5-0D40-BBC1-0A71B2EA3462}"/>
                </a:ext>
              </a:extLst>
            </p:cNvPr>
            <p:cNvCxnSpPr>
              <a:stCxn id="6"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10" name="Google Shape;269;p16">
              <a:extLst>
                <a:ext uri="{FF2B5EF4-FFF2-40B4-BE49-F238E27FC236}">
                  <a16:creationId xmlns:a16="http://schemas.microsoft.com/office/drawing/2014/main" id="{434F7625-A56F-F04E-851C-16202EBC8E46}"/>
                </a:ext>
              </a:extLst>
            </p:cNvPr>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11" name="Google Shape;270;p16">
              <a:extLst>
                <a:ext uri="{FF2B5EF4-FFF2-40B4-BE49-F238E27FC236}">
                  <a16:creationId xmlns:a16="http://schemas.microsoft.com/office/drawing/2014/main" id="{F346B2CC-6122-5145-085A-580D2D25D42F}"/>
                </a:ext>
              </a:extLst>
            </p:cNvPr>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26" name="Group 25">
            <a:extLst>
              <a:ext uri="{FF2B5EF4-FFF2-40B4-BE49-F238E27FC236}">
                <a16:creationId xmlns:a16="http://schemas.microsoft.com/office/drawing/2014/main" id="{B3E43217-965D-47E4-D6C3-E40CC98EF179}"/>
              </a:ext>
            </a:extLst>
          </p:cNvPr>
          <p:cNvGrpSpPr/>
          <p:nvPr/>
        </p:nvGrpSpPr>
        <p:grpSpPr>
          <a:xfrm>
            <a:off x="6434057" y="2708929"/>
            <a:ext cx="1260358" cy="1113820"/>
            <a:chOff x="6434057" y="2708929"/>
            <a:chExt cx="1260358" cy="1113820"/>
          </a:xfrm>
        </p:grpSpPr>
        <p:pic>
          <p:nvPicPr>
            <p:cNvPr id="17" name="Google Shape;205;p10" descr="Graphical user interface&#10;&#10;Description automatically generated with medium confidence">
              <a:extLst>
                <a:ext uri="{FF2B5EF4-FFF2-40B4-BE49-F238E27FC236}">
                  <a16:creationId xmlns:a16="http://schemas.microsoft.com/office/drawing/2014/main" id="{9802FA4A-347B-56B1-33F9-2EDC6C861F9C}"/>
                </a:ext>
              </a:extLst>
            </p:cNvPr>
            <p:cNvPicPr preferRelativeResize="0"/>
            <p:nvPr/>
          </p:nvPicPr>
          <p:blipFill rotWithShape="1">
            <a:blip r:embed="rId3">
              <a:alphaModFix/>
            </a:blip>
            <a:srcRect l="8449" t="48559" r="59279" b="30718"/>
            <a:stretch/>
          </p:blipFill>
          <p:spPr>
            <a:xfrm>
              <a:off x="6712685" y="3552873"/>
              <a:ext cx="640265" cy="269876"/>
            </a:xfrm>
            <a:prstGeom prst="rect">
              <a:avLst/>
            </a:prstGeom>
            <a:noFill/>
            <a:ln>
              <a:noFill/>
            </a:ln>
          </p:spPr>
        </p:pic>
        <p:pic>
          <p:nvPicPr>
            <p:cNvPr id="19" name="Picture 18">
              <a:extLst>
                <a:ext uri="{FF2B5EF4-FFF2-40B4-BE49-F238E27FC236}">
                  <a16:creationId xmlns:a16="http://schemas.microsoft.com/office/drawing/2014/main" id="{653FCF4F-708D-79F8-A287-630305C1CE60}"/>
                </a:ext>
              </a:extLst>
            </p:cNvPr>
            <p:cNvPicPr>
              <a:picLocks noChangeAspect="1"/>
            </p:cNvPicPr>
            <p:nvPr/>
          </p:nvPicPr>
          <p:blipFill>
            <a:blip r:embed="rId4"/>
            <a:stretch>
              <a:fillRect/>
            </a:stretch>
          </p:blipFill>
          <p:spPr>
            <a:xfrm>
              <a:off x="7172440" y="2742552"/>
              <a:ext cx="521975" cy="142357"/>
            </a:xfrm>
            <a:prstGeom prst="rect">
              <a:avLst/>
            </a:prstGeom>
          </p:spPr>
        </p:pic>
        <p:pic>
          <p:nvPicPr>
            <p:cNvPr id="21" name="Picture 20" descr="Graphical user interface&#10;&#10;Description automatically generated">
              <a:extLst>
                <a:ext uri="{FF2B5EF4-FFF2-40B4-BE49-F238E27FC236}">
                  <a16:creationId xmlns:a16="http://schemas.microsoft.com/office/drawing/2014/main" id="{C9760A1C-0EE0-4259-8041-B07C5EDDBFAE}"/>
                </a:ext>
              </a:extLst>
            </p:cNvPr>
            <p:cNvPicPr>
              <a:picLocks noChangeAspect="1"/>
            </p:cNvPicPr>
            <p:nvPr/>
          </p:nvPicPr>
          <p:blipFill>
            <a:blip r:embed="rId5"/>
            <a:stretch>
              <a:fillRect/>
            </a:stretch>
          </p:blipFill>
          <p:spPr>
            <a:xfrm>
              <a:off x="6434057" y="2708929"/>
              <a:ext cx="367058" cy="350374"/>
            </a:xfrm>
            <a:prstGeom prst="rect">
              <a:avLst/>
            </a:prstGeom>
          </p:spPr>
        </p:pic>
      </p:grpSp>
      <p:sp>
        <p:nvSpPr>
          <p:cNvPr id="24" name="TextBox 23">
            <a:extLst>
              <a:ext uri="{FF2B5EF4-FFF2-40B4-BE49-F238E27FC236}">
                <a16:creationId xmlns:a16="http://schemas.microsoft.com/office/drawing/2014/main" id="{0E3FD17B-793D-99ED-9CCA-AF1A99736637}"/>
              </a:ext>
            </a:extLst>
          </p:cNvPr>
          <p:cNvSpPr txBox="1"/>
          <p:nvPr/>
        </p:nvSpPr>
        <p:spPr>
          <a:xfrm>
            <a:off x="1281947" y="1392225"/>
            <a:ext cx="3713896" cy="400110"/>
          </a:xfrm>
          <a:prstGeom prst="rect">
            <a:avLst/>
          </a:prstGeom>
          <a:noFill/>
        </p:spPr>
        <p:txBody>
          <a:bodyPr wrap="square">
            <a:spAutoFit/>
          </a:bodyPr>
          <a:lstStyle/>
          <a:p>
            <a:r>
              <a:rPr lang="en-GB" sz="2000" dirty="0">
                <a:solidFill>
                  <a:srgbClr val="1F1F1F"/>
                </a:solidFill>
                <a:latin typeface="Source Sans Pro"/>
                <a:ea typeface="Source Sans Pro"/>
                <a:cs typeface="Source Sans Pro"/>
                <a:sym typeface="Source Sans Pro"/>
              </a:rPr>
              <a:t>U</a:t>
            </a:r>
            <a:r>
              <a:rPr lang="en-GB" sz="2000" b="0" i="0" dirty="0">
                <a:solidFill>
                  <a:srgbClr val="1F1F1F"/>
                </a:solidFill>
                <a:latin typeface="Source Sans Pro"/>
                <a:ea typeface="Source Sans Pro"/>
                <a:cs typeface="Source Sans Pro"/>
                <a:sym typeface="Source Sans Pro"/>
              </a:rPr>
              <a:t>niversity </a:t>
            </a:r>
            <a:r>
              <a:rPr lang="en-GB" sz="2000" dirty="0">
                <a:solidFill>
                  <a:srgbClr val="1F1F1F"/>
                </a:solidFill>
                <a:latin typeface="Source Sans Pro"/>
                <a:ea typeface="Source Sans Pro"/>
                <a:cs typeface="Source Sans Pro"/>
                <a:sym typeface="Source Sans Pro"/>
              </a:rPr>
              <a:t>c</a:t>
            </a:r>
            <a:r>
              <a:rPr lang="en-GB" sz="2000" b="0" i="0" dirty="0">
                <a:solidFill>
                  <a:srgbClr val="1F1F1F"/>
                </a:solidFill>
                <a:latin typeface="Source Sans Pro"/>
                <a:ea typeface="Source Sans Pro"/>
                <a:cs typeface="Source Sans Pro"/>
                <a:sym typeface="Source Sans Pro"/>
              </a:rPr>
              <a:t>ourse search website</a:t>
            </a:r>
            <a:endParaRPr lang="en-B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sz="4400" b="0" i="0" dirty="0">
                <a:solidFill>
                  <a:srgbClr val="1F1F1F"/>
                </a:solidFill>
                <a:latin typeface="Source Sans Pro"/>
                <a:ea typeface="Source Sans Pro"/>
                <a:cs typeface="Source Sans Pro"/>
                <a:sym typeface="Source Sans Pro"/>
              </a:rPr>
              <a:t>Conceptual  Design</a:t>
            </a:r>
            <a:endParaRPr dirty="0"/>
          </a:p>
        </p:txBody>
      </p:sp>
      <p:pic>
        <p:nvPicPr>
          <p:cNvPr id="9218" name="Picture 2" descr="campo modello Socialismo famous speakers in history Scarpata certamente dito">
            <a:extLst>
              <a:ext uri="{FF2B5EF4-FFF2-40B4-BE49-F238E27FC236}">
                <a16:creationId xmlns:a16="http://schemas.microsoft.com/office/drawing/2014/main" id="{900AA8E7-3266-350D-9238-710DA1C83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093886" y="1426868"/>
            <a:ext cx="2601814" cy="18896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Use Notes in a Speech: A Guide for Speakers">
            <a:extLst>
              <a:ext uri="{FF2B5EF4-FFF2-40B4-BE49-F238E27FC236}">
                <a16:creationId xmlns:a16="http://schemas.microsoft.com/office/drawing/2014/main" id="{78EFED78-0E32-0BC7-06EB-C342F63DE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3467522"/>
            <a:ext cx="3063875" cy="30638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26DD5C5-0CAF-A5EF-7E2E-3268224C9050}"/>
              </a:ext>
            </a:extLst>
          </p:cNvPr>
          <p:cNvGrpSpPr/>
          <p:nvPr/>
        </p:nvGrpSpPr>
        <p:grpSpPr>
          <a:xfrm>
            <a:off x="5481478" y="2002377"/>
            <a:ext cx="4702235" cy="3230007"/>
            <a:chOff x="5481478" y="2002377"/>
            <a:chExt cx="4702235" cy="3230007"/>
          </a:xfrm>
        </p:grpSpPr>
        <p:pic>
          <p:nvPicPr>
            <p:cNvPr id="217" name="Google Shape;217;p11" descr="Table&#10;&#10;Description automatically generated with medium confidence"/>
            <p:cNvPicPr preferRelativeResize="0"/>
            <p:nvPr/>
          </p:nvPicPr>
          <p:blipFill rotWithShape="1">
            <a:blip r:embed="rId5">
              <a:alphaModFix/>
            </a:blip>
            <a:srcRect/>
            <a:stretch/>
          </p:blipFill>
          <p:spPr>
            <a:xfrm>
              <a:off x="5481478" y="2371709"/>
              <a:ext cx="4702235" cy="2860675"/>
            </a:xfrm>
            <a:prstGeom prst="rect">
              <a:avLst/>
            </a:prstGeom>
            <a:noFill/>
            <a:ln>
              <a:noFill/>
            </a:ln>
          </p:spPr>
        </p:pic>
        <p:sp>
          <p:nvSpPr>
            <p:cNvPr id="3" name="TextBox 2">
              <a:extLst>
                <a:ext uri="{FF2B5EF4-FFF2-40B4-BE49-F238E27FC236}">
                  <a16:creationId xmlns:a16="http://schemas.microsoft.com/office/drawing/2014/main" id="{FAB77D3E-5649-8FE4-DBB9-4D3B7BD53B44}"/>
                </a:ext>
              </a:extLst>
            </p:cNvPr>
            <p:cNvSpPr txBox="1"/>
            <p:nvPr/>
          </p:nvSpPr>
          <p:spPr>
            <a:xfrm>
              <a:off x="5481478" y="2002377"/>
              <a:ext cx="4595923" cy="369332"/>
            </a:xfrm>
            <a:prstGeom prst="rect">
              <a:avLst/>
            </a:prstGeom>
            <a:noFill/>
          </p:spPr>
          <p:txBody>
            <a:bodyPr wrap="square">
              <a:spAutoFit/>
            </a:bodyPr>
            <a:lstStyle/>
            <a:p>
              <a:pPr algn="ctr"/>
              <a:r>
                <a:rPr lang="en-GB" sz="1800" dirty="0"/>
                <a:t>Class Responsibility Collaborator (CRC)</a:t>
              </a:r>
              <a:endParaRPr lang="en-BE" sz="1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dissolv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270" name="Picture 6" descr="Supreme Court ruling on ATM business rates">
            <a:extLst>
              <a:ext uri="{FF2B5EF4-FFF2-40B4-BE49-F238E27FC236}">
                <a16:creationId xmlns:a16="http://schemas.microsoft.com/office/drawing/2014/main" id="{5E3243D2-0AD7-C631-F11A-9D1E5C5F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86D0CD-D253-C702-1073-1C842E25F587}"/>
              </a:ext>
            </a:extLst>
          </p:cNvPr>
          <p:cNvSpPr txBox="1"/>
          <p:nvPr/>
        </p:nvSpPr>
        <p:spPr>
          <a:xfrm>
            <a:off x="8040757" y="4214191"/>
            <a:ext cx="3011556" cy="2246769"/>
          </a:xfrm>
          <a:prstGeom prst="rect">
            <a:avLst/>
          </a:prstGeom>
          <a:noFill/>
          <a:ln w="57150">
            <a:solidFill>
              <a:srgbClr val="145113"/>
            </a:solidFill>
          </a:ln>
        </p:spPr>
        <p:txBody>
          <a:bodyPr wrap="square" rtlCol="0">
            <a:spAutoFit/>
          </a:bodyPr>
          <a:lstStyle/>
          <a:p>
            <a:pPr algn="ctr"/>
            <a:r>
              <a:rPr lang="en-BE" sz="2800" u="sng" dirty="0">
                <a:solidFill>
                  <a:schemeClr val="bg1"/>
                </a:solidFill>
              </a:rPr>
              <a:t>Compoents</a:t>
            </a:r>
          </a:p>
          <a:p>
            <a:pPr marL="285750" indent="-285750">
              <a:buFont typeface="Arial" panose="020B0604020202020204" pitchFamily="34" charset="0"/>
              <a:buChar char="•"/>
            </a:pPr>
            <a:r>
              <a:rPr lang="en-BE" sz="2800" dirty="0">
                <a:solidFill>
                  <a:schemeClr val="bg1"/>
                </a:solidFill>
              </a:rPr>
              <a:t>Bank Customer</a:t>
            </a:r>
          </a:p>
          <a:p>
            <a:pPr marL="285750" indent="-285750">
              <a:buFont typeface="Arial" panose="020B0604020202020204" pitchFamily="34" charset="0"/>
              <a:buChar char="•"/>
            </a:pPr>
            <a:r>
              <a:rPr lang="en-BE" sz="2800" dirty="0">
                <a:solidFill>
                  <a:schemeClr val="bg1"/>
                </a:solidFill>
              </a:rPr>
              <a:t>Bank machine</a:t>
            </a:r>
          </a:p>
          <a:p>
            <a:pPr marL="285750" indent="-285750">
              <a:buFont typeface="Arial" panose="020B0604020202020204" pitchFamily="34" charset="0"/>
              <a:buChar char="•"/>
            </a:pPr>
            <a:r>
              <a:rPr lang="en-BE" sz="2800" dirty="0">
                <a:solidFill>
                  <a:schemeClr val="bg1"/>
                </a:solidFill>
              </a:rPr>
              <a:t>Card Reader</a:t>
            </a:r>
          </a:p>
          <a:p>
            <a:pPr marL="285750" indent="-285750">
              <a:buFont typeface="Arial" panose="020B0604020202020204" pitchFamily="34" charset="0"/>
              <a:buChar char="•"/>
            </a:pPr>
            <a:r>
              <a:rPr lang="en-BE" sz="2800" dirty="0">
                <a:solidFill>
                  <a:schemeClr val="bg1"/>
                </a:solidFill>
              </a:rPr>
              <a:t>…</a:t>
            </a:r>
          </a:p>
        </p:txBody>
      </p:sp>
      <p:sp>
        <p:nvSpPr>
          <p:cNvPr id="4" name="TextBox 3">
            <a:extLst>
              <a:ext uri="{FF2B5EF4-FFF2-40B4-BE49-F238E27FC236}">
                <a16:creationId xmlns:a16="http://schemas.microsoft.com/office/drawing/2014/main" id="{FAF2E0AB-5FC6-C74A-E736-D902A9D9017E}"/>
              </a:ext>
            </a:extLst>
          </p:cNvPr>
          <p:cNvSpPr txBox="1"/>
          <p:nvPr/>
        </p:nvSpPr>
        <p:spPr>
          <a:xfrm>
            <a:off x="2380807" y="425587"/>
            <a:ext cx="3041798" cy="461665"/>
          </a:xfrm>
          <a:prstGeom prst="rect">
            <a:avLst/>
          </a:prstGeom>
          <a:noFill/>
        </p:spPr>
        <p:txBody>
          <a:bodyPr wrap="square">
            <a:spAutoFit/>
          </a:bodyPr>
          <a:lstStyle/>
          <a:p>
            <a:r>
              <a:rPr lang="en-US" sz="2400" dirty="0">
                <a:solidFill>
                  <a:schemeClr val="bg1"/>
                </a:solidFill>
              </a:rPr>
              <a:t>Illustration of CRC</a:t>
            </a:r>
            <a:endParaRPr lang="en-BE" sz="2400" dirty="0">
              <a:solidFill>
                <a:schemeClr val="bg1"/>
              </a:solidFill>
            </a:endParaRPr>
          </a:p>
        </p:txBody>
      </p:sp>
    </p:spTree>
    <p:extLst>
      <p:ext uri="{BB962C8B-B14F-4D97-AF65-F5344CB8AC3E}">
        <p14:creationId xmlns:p14="http://schemas.microsoft.com/office/powerpoint/2010/main" val="7185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2"/>
          <p:cNvSpPr txBox="1">
            <a:spLocks noGrp="1"/>
          </p:cNvSpPr>
          <p:nvPr>
            <p:ph type="title"/>
          </p:nvPr>
        </p:nvSpPr>
        <p:spPr>
          <a:xfrm>
            <a:off x="838200" y="365126"/>
            <a:ext cx="10515600" cy="8044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Class Responsibility Collaborator (CRC)</a:t>
            </a:r>
            <a:endParaRPr dirty="0"/>
          </a:p>
        </p:txBody>
      </p:sp>
      <p:sp>
        <p:nvSpPr>
          <p:cNvPr id="226" name="Google Shape;226;p12"/>
          <p:cNvSpPr txBox="1"/>
          <p:nvPr/>
        </p:nvSpPr>
        <p:spPr>
          <a:xfrm>
            <a:off x="2568702" y="1608104"/>
            <a:ext cx="67327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0" i="0" u="sng" dirty="0">
                <a:solidFill>
                  <a:srgbClr val="1F1F1F"/>
                </a:solidFill>
                <a:latin typeface="Source Sans Pro"/>
                <a:ea typeface="Source Sans Pro"/>
                <a:cs typeface="Source Sans Pro"/>
                <a:sym typeface="Source Sans Pro"/>
              </a:rPr>
              <a:t>CRC Design for </a:t>
            </a:r>
            <a:r>
              <a:rPr lang="en-GB" sz="3200" u="sng" dirty="0">
                <a:solidFill>
                  <a:srgbClr val="1F1F1F"/>
                </a:solidFill>
                <a:latin typeface="Source Sans Pro"/>
                <a:ea typeface="Source Sans Pro"/>
                <a:cs typeface="Source Sans Pro"/>
                <a:sym typeface="Source Sans Pro"/>
              </a:rPr>
              <a:t>B</a:t>
            </a:r>
            <a:r>
              <a:rPr lang="en-GB" sz="3200" b="0" i="0" u="sng" dirty="0">
                <a:solidFill>
                  <a:srgbClr val="1F1F1F"/>
                </a:solidFill>
                <a:latin typeface="Source Sans Pro"/>
                <a:ea typeface="Source Sans Pro"/>
                <a:cs typeface="Source Sans Pro"/>
                <a:sym typeface="Source Sans Pro"/>
              </a:rPr>
              <a:t>ank </a:t>
            </a:r>
            <a:r>
              <a:rPr lang="en-GB" sz="3200" u="sng" dirty="0">
                <a:solidFill>
                  <a:srgbClr val="1F1F1F"/>
                </a:solidFill>
                <a:latin typeface="Source Sans Pro"/>
                <a:ea typeface="Source Sans Pro"/>
                <a:cs typeface="Source Sans Pro"/>
                <a:sym typeface="Source Sans Pro"/>
              </a:rPr>
              <a:t>M</a:t>
            </a:r>
            <a:r>
              <a:rPr lang="en-GB" sz="3200" b="0" i="0" u="sng" dirty="0">
                <a:solidFill>
                  <a:srgbClr val="1F1F1F"/>
                </a:solidFill>
                <a:latin typeface="Source Sans Pro"/>
                <a:ea typeface="Source Sans Pro"/>
                <a:cs typeface="Source Sans Pro"/>
                <a:sym typeface="Source Sans Pro"/>
              </a:rPr>
              <a:t>achine </a:t>
            </a:r>
            <a:r>
              <a:rPr lang="en-GB" sz="3200" u="sng" dirty="0">
                <a:solidFill>
                  <a:srgbClr val="1F1F1F"/>
                </a:solidFill>
                <a:latin typeface="Source Sans Pro"/>
                <a:ea typeface="Source Sans Pro"/>
                <a:cs typeface="Source Sans Pro"/>
                <a:sym typeface="Source Sans Pro"/>
              </a:rPr>
              <a:t>S</a:t>
            </a:r>
            <a:r>
              <a:rPr lang="en-GB" sz="3200" b="0" i="0" u="sng" dirty="0">
                <a:solidFill>
                  <a:srgbClr val="1F1F1F"/>
                </a:solidFill>
                <a:latin typeface="Source Sans Pro"/>
                <a:ea typeface="Source Sans Pro"/>
                <a:cs typeface="Source Sans Pro"/>
                <a:sym typeface="Source Sans Pro"/>
              </a:rPr>
              <a:t>ystem</a:t>
            </a:r>
            <a:endParaRPr sz="3200" u="sng" dirty="0">
              <a:solidFill>
                <a:schemeClr val="dk1"/>
              </a:solidFill>
              <a:latin typeface="Calibri"/>
              <a:ea typeface="Calibri"/>
              <a:cs typeface="Calibri"/>
              <a:sym typeface="Calibri"/>
            </a:endParaRPr>
          </a:p>
        </p:txBody>
      </p:sp>
      <p:grpSp>
        <p:nvGrpSpPr>
          <p:cNvPr id="25" name="Group 24">
            <a:extLst>
              <a:ext uri="{FF2B5EF4-FFF2-40B4-BE49-F238E27FC236}">
                <a16:creationId xmlns:a16="http://schemas.microsoft.com/office/drawing/2014/main" id="{71E0925E-9820-9D7C-23DC-FC0BCF006B0B}"/>
              </a:ext>
            </a:extLst>
          </p:cNvPr>
          <p:cNvGrpSpPr/>
          <p:nvPr/>
        </p:nvGrpSpPr>
        <p:grpSpPr>
          <a:xfrm>
            <a:off x="298580" y="3097763"/>
            <a:ext cx="5374432" cy="3047971"/>
            <a:chOff x="298580" y="3097763"/>
            <a:chExt cx="5374432" cy="3047971"/>
          </a:xfrm>
        </p:grpSpPr>
        <p:sp>
          <p:nvSpPr>
            <p:cNvPr id="2" name="Rectangle 1">
              <a:extLst>
                <a:ext uri="{FF2B5EF4-FFF2-40B4-BE49-F238E27FC236}">
                  <a16:creationId xmlns:a16="http://schemas.microsoft.com/office/drawing/2014/main" id="{D0BF71D3-365E-3764-86C7-35CC791F3A00}"/>
                </a:ext>
              </a:extLst>
            </p:cNvPr>
            <p:cNvSpPr/>
            <p:nvPr/>
          </p:nvSpPr>
          <p:spPr>
            <a:xfrm>
              <a:off x="298580"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4" name="Straight Connector 3">
              <a:extLst>
                <a:ext uri="{FF2B5EF4-FFF2-40B4-BE49-F238E27FC236}">
                  <a16:creationId xmlns:a16="http://schemas.microsoft.com/office/drawing/2014/main" id="{A6803DA8-58D8-140B-DB32-7CA695E05290}"/>
                </a:ext>
              </a:extLst>
            </p:cNvPr>
            <p:cNvCxnSpPr>
              <a:cxnSpLocks/>
            </p:cNvCxnSpPr>
            <p:nvPr/>
          </p:nvCxnSpPr>
          <p:spPr>
            <a:xfrm>
              <a:off x="298580"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237ED6-8106-83D2-300D-A6E1A1EF9914}"/>
                </a:ext>
              </a:extLst>
            </p:cNvPr>
            <p:cNvCxnSpPr>
              <a:cxnSpLocks/>
              <a:endCxn id="2" idx="2"/>
            </p:cNvCxnSpPr>
            <p:nvPr/>
          </p:nvCxnSpPr>
          <p:spPr>
            <a:xfrm>
              <a:off x="2985796"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4C5656-CEEB-9A2A-4957-81F9EAE05D2A}"/>
                </a:ext>
              </a:extLst>
            </p:cNvPr>
            <p:cNvSpPr txBox="1"/>
            <p:nvPr/>
          </p:nvSpPr>
          <p:spPr>
            <a:xfrm>
              <a:off x="615820" y="3265714"/>
              <a:ext cx="4534678" cy="523220"/>
            </a:xfrm>
            <a:prstGeom prst="rect">
              <a:avLst/>
            </a:prstGeom>
            <a:noFill/>
          </p:spPr>
          <p:txBody>
            <a:bodyPr wrap="square" rtlCol="0">
              <a:spAutoFit/>
            </a:bodyPr>
            <a:lstStyle/>
            <a:p>
              <a:pPr algn="ctr"/>
              <a:r>
                <a:rPr lang="en-BE" sz="2800" b="1" dirty="0">
                  <a:solidFill>
                    <a:srgbClr val="166623"/>
                  </a:solidFill>
                </a:rPr>
                <a:t>Bank Customer</a:t>
              </a:r>
            </a:p>
          </p:txBody>
        </p:sp>
      </p:grpSp>
      <p:sp>
        <p:nvSpPr>
          <p:cNvPr id="9" name="TextBox 8">
            <a:extLst>
              <a:ext uri="{FF2B5EF4-FFF2-40B4-BE49-F238E27FC236}">
                <a16:creationId xmlns:a16="http://schemas.microsoft.com/office/drawing/2014/main" id="{F977DF5A-744D-93B2-274F-7889644B451F}"/>
              </a:ext>
            </a:extLst>
          </p:cNvPr>
          <p:cNvSpPr txBox="1"/>
          <p:nvPr/>
        </p:nvSpPr>
        <p:spPr>
          <a:xfrm>
            <a:off x="354564" y="4149569"/>
            <a:ext cx="2575249" cy="923330"/>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Insert bank card</a:t>
            </a:r>
          </a:p>
          <a:p>
            <a:pPr marL="285750" indent="-285750">
              <a:buFont typeface="Arial" panose="020B0604020202020204" pitchFamily="34" charset="0"/>
              <a:buChar char="•"/>
            </a:pPr>
            <a:r>
              <a:rPr lang="en-BE" sz="1600" dirty="0">
                <a:solidFill>
                  <a:srgbClr val="166623"/>
                </a:solidFill>
              </a:rPr>
              <a:t>Choose operation</a:t>
            </a:r>
          </a:p>
        </p:txBody>
      </p:sp>
      <p:sp>
        <p:nvSpPr>
          <p:cNvPr id="10" name="TextBox 9">
            <a:extLst>
              <a:ext uri="{FF2B5EF4-FFF2-40B4-BE49-F238E27FC236}">
                <a16:creationId xmlns:a16="http://schemas.microsoft.com/office/drawing/2014/main" id="{4DE58153-BD77-6D3A-4103-6F1E3A2BA930}"/>
              </a:ext>
            </a:extLst>
          </p:cNvPr>
          <p:cNvSpPr txBox="1"/>
          <p:nvPr/>
        </p:nvSpPr>
        <p:spPr>
          <a:xfrm>
            <a:off x="3097763"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Machine</a:t>
            </a:r>
          </a:p>
        </p:txBody>
      </p:sp>
      <p:grpSp>
        <p:nvGrpSpPr>
          <p:cNvPr id="26" name="Group 25">
            <a:extLst>
              <a:ext uri="{FF2B5EF4-FFF2-40B4-BE49-F238E27FC236}">
                <a16:creationId xmlns:a16="http://schemas.microsoft.com/office/drawing/2014/main" id="{FBF8C62F-B7D2-E72E-6036-8B8A9DD82372}"/>
              </a:ext>
            </a:extLst>
          </p:cNvPr>
          <p:cNvGrpSpPr/>
          <p:nvPr/>
        </p:nvGrpSpPr>
        <p:grpSpPr>
          <a:xfrm>
            <a:off x="6145764" y="3097763"/>
            <a:ext cx="5374432" cy="3047971"/>
            <a:chOff x="6145764" y="3097763"/>
            <a:chExt cx="5374432" cy="3047971"/>
          </a:xfrm>
        </p:grpSpPr>
        <p:sp>
          <p:nvSpPr>
            <p:cNvPr id="17" name="Rectangle 16">
              <a:extLst>
                <a:ext uri="{FF2B5EF4-FFF2-40B4-BE49-F238E27FC236}">
                  <a16:creationId xmlns:a16="http://schemas.microsoft.com/office/drawing/2014/main" id="{54BE212A-3F6C-438F-6F58-0D0A060FE27C}"/>
                </a:ext>
              </a:extLst>
            </p:cNvPr>
            <p:cNvSpPr/>
            <p:nvPr/>
          </p:nvSpPr>
          <p:spPr>
            <a:xfrm>
              <a:off x="6145764"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1F51C7D-D696-C65D-71D3-B95280FEF93E}"/>
                </a:ext>
              </a:extLst>
            </p:cNvPr>
            <p:cNvCxnSpPr/>
            <p:nvPr/>
          </p:nvCxnSpPr>
          <p:spPr>
            <a:xfrm>
              <a:off x="6145764"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C2F50-ED41-2FCA-9305-AC0DC0373DC1}"/>
                </a:ext>
              </a:extLst>
            </p:cNvPr>
            <p:cNvCxnSpPr>
              <a:cxnSpLocks/>
              <a:endCxn id="17" idx="2"/>
            </p:cNvCxnSpPr>
            <p:nvPr/>
          </p:nvCxnSpPr>
          <p:spPr>
            <a:xfrm>
              <a:off x="8832980"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57159D-6BB5-C4FE-1064-3D21189698AA}"/>
                </a:ext>
              </a:extLst>
            </p:cNvPr>
            <p:cNvSpPr txBox="1"/>
            <p:nvPr/>
          </p:nvSpPr>
          <p:spPr>
            <a:xfrm>
              <a:off x="6463004" y="3265714"/>
              <a:ext cx="4534678" cy="523220"/>
            </a:xfrm>
            <a:prstGeom prst="rect">
              <a:avLst/>
            </a:prstGeom>
            <a:noFill/>
          </p:spPr>
          <p:txBody>
            <a:bodyPr wrap="square" rtlCol="0">
              <a:spAutoFit/>
            </a:bodyPr>
            <a:lstStyle/>
            <a:p>
              <a:pPr algn="ctr"/>
              <a:r>
                <a:rPr lang="en-BE" sz="2800" b="1" dirty="0">
                  <a:solidFill>
                    <a:srgbClr val="166623"/>
                  </a:solidFill>
                </a:rPr>
                <a:t>Bank Machine</a:t>
              </a:r>
            </a:p>
          </p:txBody>
        </p:sp>
        <p:sp>
          <p:nvSpPr>
            <p:cNvPr id="21" name="TextBox 20">
              <a:extLst>
                <a:ext uri="{FF2B5EF4-FFF2-40B4-BE49-F238E27FC236}">
                  <a16:creationId xmlns:a16="http://schemas.microsoft.com/office/drawing/2014/main" id="{9A3F88DC-736F-42C4-48EC-C38C7A11A150}"/>
                </a:ext>
              </a:extLst>
            </p:cNvPr>
            <p:cNvSpPr txBox="1"/>
            <p:nvPr/>
          </p:nvSpPr>
          <p:spPr>
            <a:xfrm>
              <a:off x="6201748" y="4149569"/>
              <a:ext cx="2575249" cy="1661993"/>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Authenticate bank customer</a:t>
              </a:r>
            </a:p>
            <a:p>
              <a:pPr marL="285750" indent="-285750">
                <a:buFont typeface="Arial" panose="020B0604020202020204" pitchFamily="34" charset="0"/>
                <a:buChar char="•"/>
              </a:pPr>
              <a:r>
                <a:rPr lang="en-BE" sz="1600" dirty="0">
                  <a:solidFill>
                    <a:srgbClr val="166623"/>
                  </a:solidFill>
                </a:rPr>
                <a:t>Display task options</a:t>
              </a:r>
            </a:p>
            <a:p>
              <a:pPr marL="285750" indent="-285750">
                <a:buFont typeface="Arial" panose="020B0604020202020204" pitchFamily="34" charset="0"/>
                <a:buChar char="•"/>
              </a:pPr>
              <a:r>
                <a:rPr lang="en-BE" sz="1600" dirty="0">
                  <a:solidFill>
                    <a:srgbClr val="166623"/>
                  </a:solidFill>
                </a:rPr>
                <a:t>Deposit and withdraw</a:t>
              </a:r>
            </a:p>
            <a:p>
              <a:pPr marL="285750" indent="-285750">
                <a:buFont typeface="Arial" panose="020B0604020202020204" pitchFamily="34" charset="0"/>
                <a:buChar char="•"/>
              </a:pPr>
              <a:r>
                <a:rPr lang="en-BE" sz="1600" dirty="0">
                  <a:solidFill>
                    <a:srgbClr val="166623"/>
                  </a:solidFill>
                </a:rPr>
                <a:t>Check balances</a:t>
              </a:r>
            </a:p>
          </p:txBody>
        </p:sp>
        <p:sp>
          <p:nvSpPr>
            <p:cNvPr id="22" name="TextBox 21">
              <a:extLst>
                <a:ext uri="{FF2B5EF4-FFF2-40B4-BE49-F238E27FC236}">
                  <a16:creationId xmlns:a16="http://schemas.microsoft.com/office/drawing/2014/main" id="{29EE94B5-6BAC-0332-8A2F-F4311213DF3D}"/>
                </a:ext>
              </a:extLst>
            </p:cNvPr>
            <p:cNvSpPr txBox="1"/>
            <p:nvPr/>
          </p:nvSpPr>
          <p:spPr>
            <a:xfrm>
              <a:off x="8944947"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Customer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E754FEE-3FD8-63FC-681C-AA03EED41729}"/>
              </a:ext>
            </a:extLst>
          </p:cNvPr>
          <p:cNvPicPr>
            <a:picLocks noChangeAspect="1"/>
          </p:cNvPicPr>
          <p:nvPr/>
        </p:nvPicPr>
        <p:blipFill>
          <a:blip r:embed="rId3"/>
          <a:stretch>
            <a:fillRect/>
          </a:stretch>
        </p:blipFill>
        <p:spPr>
          <a:xfrm>
            <a:off x="8012147" y="4328426"/>
            <a:ext cx="3797300" cy="2247900"/>
          </a:xfrm>
          <a:prstGeom prst="rect">
            <a:avLst/>
          </a:prstGeom>
        </p:spPr>
      </p:pic>
      <p:pic>
        <p:nvPicPr>
          <p:cNvPr id="15" name="Picture 14" descr="Timeline&#10;&#10;Description automatically generated">
            <a:extLst>
              <a:ext uri="{FF2B5EF4-FFF2-40B4-BE49-F238E27FC236}">
                <a16:creationId xmlns:a16="http://schemas.microsoft.com/office/drawing/2014/main" id="{E18E3350-D0A2-129F-D65C-CF1EA6363035}"/>
              </a:ext>
            </a:extLst>
          </p:cNvPr>
          <p:cNvPicPr>
            <a:picLocks noChangeAspect="1"/>
          </p:cNvPicPr>
          <p:nvPr/>
        </p:nvPicPr>
        <p:blipFill>
          <a:blip r:embed="rId4"/>
          <a:stretch>
            <a:fillRect/>
          </a:stretch>
        </p:blipFill>
        <p:spPr>
          <a:xfrm>
            <a:off x="306353" y="249924"/>
            <a:ext cx="3784600" cy="2222500"/>
          </a:xfrm>
          <a:prstGeom prst="rect">
            <a:avLst/>
          </a:prstGeom>
        </p:spPr>
      </p:pic>
      <p:pic>
        <p:nvPicPr>
          <p:cNvPr id="23" name="Picture 22" descr="Timeline&#10;&#10;Description automatically generated with medium confidence">
            <a:extLst>
              <a:ext uri="{FF2B5EF4-FFF2-40B4-BE49-F238E27FC236}">
                <a16:creationId xmlns:a16="http://schemas.microsoft.com/office/drawing/2014/main" id="{C1E15D99-BEE5-5FFA-4166-843C1B2EA9D9}"/>
              </a:ext>
            </a:extLst>
          </p:cNvPr>
          <p:cNvPicPr>
            <a:picLocks noChangeAspect="1"/>
          </p:cNvPicPr>
          <p:nvPr/>
        </p:nvPicPr>
        <p:blipFill>
          <a:blip r:embed="rId5"/>
          <a:stretch>
            <a:fillRect/>
          </a:stretch>
        </p:blipFill>
        <p:spPr>
          <a:xfrm>
            <a:off x="7951753" y="304294"/>
            <a:ext cx="3797300" cy="2235200"/>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CA9A8FE0-462C-4B90-79CE-0D7C309E7273}"/>
              </a:ext>
            </a:extLst>
          </p:cNvPr>
          <p:cNvPicPr>
            <a:picLocks noChangeAspect="1"/>
          </p:cNvPicPr>
          <p:nvPr/>
        </p:nvPicPr>
        <p:blipFill>
          <a:blip r:embed="rId6"/>
          <a:stretch>
            <a:fillRect/>
          </a:stretch>
        </p:blipFill>
        <p:spPr>
          <a:xfrm>
            <a:off x="4146943" y="1976865"/>
            <a:ext cx="3797300" cy="2222500"/>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A87698B6-97C4-07C6-535E-ABD4439240FD}"/>
              </a:ext>
            </a:extLst>
          </p:cNvPr>
          <p:cNvPicPr>
            <a:picLocks noChangeAspect="1"/>
          </p:cNvPicPr>
          <p:nvPr/>
        </p:nvPicPr>
        <p:blipFill>
          <a:blip r:embed="rId7"/>
          <a:stretch>
            <a:fillRect/>
          </a:stretch>
        </p:blipFill>
        <p:spPr>
          <a:xfrm>
            <a:off x="553877" y="4385577"/>
            <a:ext cx="3784600" cy="2209800"/>
          </a:xfrm>
          <a:prstGeom prst="rect">
            <a:avLst/>
          </a:prstGeom>
        </p:spPr>
      </p:pic>
      <p:sp>
        <p:nvSpPr>
          <p:cNvPr id="39" name="TextBox 38">
            <a:extLst>
              <a:ext uri="{FF2B5EF4-FFF2-40B4-BE49-F238E27FC236}">
                <a16:creationId xmlns:a16="http://schemas.microsoft.com/office/drawing/2014/main" id="{5281625E-C83F-87A7-53E8-039AAD88A500}"/>
              </a:ext>
            </a:extLst>
          </p:cNvPr>
          <p:cNvSpPr txBox="1"/>
          <p:nvPr/>
        </p:nvSpPr>
        <p:spPr>
          <a:xfrm>
            <a:off x="4869936" y="4674869"/>
            <a:ext cx="2351314" cy="1754326"/>
          </a:xfrm>
          <a:prstGeom prst="rect">
            <a:avLst/>
          </a:prstGeom>
          <a:noFill/>
          <a:ln w="38100">
            <a:solidFill>
              <a:srgbClr val="166623"/>
            </a:solidFill>
          </a:ln>
        </p:spPr>
        <p:txBody>
          <a:bodyPr wrap="square" rtlCol="0">
            <a:spAutoFit/>
          </a:bodyPr>
          <a:lstStyle/>
          <a:p>
            <a:r>
              <a:rPr lang="en-BE" sz="1800" u="sng" dirty="0">
                <a:solidFill>
                  <a:schemeClr val="tx1"/>
                </a:solidFill>
              </a:rPr>
              <a:t>Other Components</a:t>
            </a:r>
          </a:p>
          <a:p>
            <a:pPr marL="342900" indent="-342900">
              <a:buFont typeface="+mj-lt"/>
              <a:buAutoNum type="arabicPeriod"/>
            </a:pPr>
            <a:r>
              <a:rPr lang="en-BE" sz="1800" dirty="0">
                <a:solidFill>
                  <a:srgbClr val="166623"/>
                </a:solidFill>
              </a:rPr>
              <a:t>Card Reader</a:t>
            </a:r>
          </a:p>
          <a:p>
            <a:pPr marL="342900" indent="-342900">
              <a:buFont typeface="+mj-lt"/>
              <a:buAutoNum type="arabicPeriod"/>
            </a:pPr>
            <a:r>
              <a:rPr lang="en-BE" sz="1800" dirty="0">
                <a:solidFill>
                  <a:srgbClr val="166623"/>
                </a:solidFill>
              </a:rPr>
              <a:t>Keypad</a:t>
            </a:r>
          </a:p>
          <a:p>
            <a:pPr marL="342900" indent="-342900">
              <a:buFont typeface="+mj-lt"/>
              <a:buAutoNum type="arabicPeriod"/>
            </a:pPr>
            <a:r>
              <a:rPr lang="en-BE" sz="1800" dirty="0">
                <a:solidFill>
                  <a:srgbClr val="166623"/>
                </a:solidFill>
              </a:rPr>
              <a:t>Display</a:t>
            </a:r>
          </a:p>
          <a:p>
            <a:pPr marL="342900" indent="-342900">
              <a:buFont typeface="+mj-lt"/>
              <a:buAutoNum type="arabicPeriod"/>
            </a:pPr>
            <a:r>
              <a:rPr lang="en-BE" sz="1800" dirty="0">
                <a:solidFill>
                  <a:srgbClr val="166623"/>
                </a:solidFill>
              </a:rPr>
              <a:t>Cheque Slot</a:t>
            </a:r>
          </a:p>
          <a:p>
            <a:pPr marL="342900" indent="-342900">
              <a:buFont typeface="+mj-lt"/>
              <a:buAutoNum type="arabicPeriod"/>
            </a:pPr>
            <a:r>
              <a:rPr lang="en-BE" sz="1800" dirty="0">
                <a:solidFill>
                  <a:srgbClr val="166623"/>
                </a:solidFill>
              </a:rPr>
              <a:t>Cash Dispenser</a:t>
            </a:r>
          </a:p>
        </p:txBody>
      </p:sp>
    </p:spTree>
    <p:extLst>
      <p:ext uri="{BB962C8B-B14F-4D97-AF65-F5344CB8AC3E}">
        <p14:creationId xmlns:p14="http://schemas.microsoft.com/office/powerpoint/2010/main" val="144049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sz="4000" b="0" i="0" dirty="0">
                <a:solidFill>
                  <a:srgbClr val="1F1F1F"/>
                </a:solidFill>
                <a:latin typeface="Source Sans Pro"/>
                <a:ea typeface="Source Sans Pro"/>
                <a:cs typeface="Source Sans Pro"/>
                <a:sym typeface="Source Sans Pro"/>
              </a:rPr>
              <a:t>Technical Design - Object-Oriented Modelling</a:t>
            </a:r>
            <a:endParaRPr sz="4000" dirty="0"/>
          </a:p>
        </p:txBody>
      </p:sp>
      <p:sp>
        <p:nvSpPr>
          <p:cNvPr id="233" name="Google Shape;233;p13"/>
          <p:cNvSpPr/>
          <p:nvPr/>
        </p:nvSpPr>
        <p:spPr>
          <a:xfrm>
            <a:off x="838200" y="2179082"/>
            <a:ext cx="4648200" cy="3810000"/>
          </a:xfrm>
          <a:prstGeom prst="rect">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u="sng" dirty="0">
                <a:solidFill>
                  <a:schemeClr val="dk1"/>
                </a:solidFill>
                <a:latin typeface="Calibri"/>
                <a:ea typeface="Calibri"/>
                <a:cs typeface="Calibri"/>
                <a:sym typeface="Calibri"/>
              </a:rPr>
              <a:t>Major Design Principles</a:t>
            </a:r>
            <a:endParaRPr dirty="0"/>
          </a:p>
          <a:p>
            <a:pPr marL="0" marR="0" lvl="0" indent="0" algn="ctr" rtl="0">
              <a:spcBef>
                <a:spcPts val="0"/>
              </a:spcBef>
              <a:spcAft>
                <a:spcPts val="0"/>
              </a:spcAft>
              <a:buNone/>
            </a:pPr>
            <a:r>
              <a:rPr lang="en-GB" sz="1600" u="sng"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Abstraction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Encapsulation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Decomposition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Generalization</a:t>
            </a:r>
            <a:endParaRPr dirty="0"/>
          </a:p>
        </p:txBody>
      </p:sp>
      <p:grpSp>
        <p:nvGrpSpPr>
          <p:cNvPr id="234" name="Google Shape;234;p13"/>
          <p:cNvGrpSpPr/>
          <p:nvPr/>
        </p:nvGrpSpPr>
        <p:grpSpPr>
          <a:xfrm>
            <a:off x="5650706" y="2569606"/>
            <a:ext cx="6222206" cy="3199977"/>
            <a:chOff x="5650706" y="2569606"/>
            <a:chExt cx="6222206" cy="3199977"/>
          </a:xfrm>
        </p:grpSpPr>
        <p:grpSp>
          <p:nvGrpSpPr>
            <p:cNvPr id="235" name="Google Shape;235;p13"/>
            <p:cNvGrpSpPr/>
            <p:nvPr/>
          </p:nvGrpSpPr>
          <p:grpSpPr>
            <a:xfrm>
              <a:off x="7086599" y="2569606"/>
              <a:ext cx="4786313" cy="3199977"/>
              <a:chOff x="7058025" y="2471737"/>
              <a:chExt cx="4014788" cy="3199977"/>
            </a:xfrm>
          </p:grpSpPr>
          <p:sp>
            <p:nvSpPr>
              <p:cNvPr id="236" name="Google Shape;236;p13"/>
              <p:cNvSpPr/>
              <p:nvPr/>
            </p:nvSpPr>
            <p:spPr>
              <a:xfrm>
                <a:off x="7058025" y="2471737"/>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3"/>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238" name="Google Shape;238;p13"/>
            <p:cNvSpPr/>
            <p:nvPr/>
          </p:nvSpPr>
          <p:spPr>
            <a:xfrm>
              <a:off x="5650706" y="3826906"/>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3"/>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UML Class Diagram</a:t>
            </a:r>
            <a:endParaRPr/>
          </a:p>
        </p:txBody>
      </p:sp>
      <p:sp>
        <p:nvSpPr>
          <p:cNvPr id="246" name="Google Shape;246;p14"/>
          <p:cNvSpPr txBox="1"/>
          <p:nvPr/>
        </p:nvSpPr>
        <p:spPr>
          <a:xfrm>
            <a:off x="1223962" y="2495848"/>
            <a:ext cx="9744075" cy="2677656"/>
          </a:xfrm>
          <a:prstGeom prst="rect">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66623"/>
              </a:buClr>
              <a:buSzPts val="2800"/>
              <a:buFont typeface="Calibri"/>
              <a:buNone/>
            </a:pPr>
            <a:r>
              <a:rPr lang="en-GB" sz="2800" b="0" i="0">
                <a:solidFill>
                  <a:srgbClr val="166623"/>
                </a:solidFill>
                <a:latin typeface="Calibri"/>
                <a:ea typeface="Calibri"/>
                <a:cs typeface="Calibri"/>
                <a:sym typeface="Calibri"/>
              </a:rPr>
              <a:t>In software, developers use technical diagrams called UML Diagrams to express their designs. A UML Class Diagram, or just Class Diagram for short, allows you to represent your design in more detail than CRC cards can but it's still visual. Class Diagrams are much closer to the implementation and can easily be converted to classes in code.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solidFill>
                  <a:schemeClr val="tx1"/>
                </a:solidFill>
              </a:rPr>
              <a:t>Abstraction</a:t>
            </a:r>
            <a:endParaRPr dirty="0">
              <a:solidFill>
                <a:schemeClr val="tx1"/>
              </a:solidFill>
            </a:endParaRPr>
          </a:p>
        </p:txBody>
      </p:sp>
      <p:sp>
        <p:nvSpPr>
          <p:cNvPr id="253" name="Google Shape;253;p15"/>
          <p:cNvSpPr/>
          <p:nvPr/>
        </p:nvSpPr>
        <p:spPr>
          <a:xfrm>
            <a:off x="838200" y="2371344"/>
            <a:ext cx="10144125" cy="2357438"/>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a:spLocks noGrp="1"/>
          </p:cNvSpPr>
          <p:nvPr>
            <p:ph type="body" idx="1"/>
          </p:nvPr>
        </p:nvSpPr>
        <p:spPr>
          <a:xfrm>
            <a:off x="969168" y="2648363"/>
            <a:ext cx="9882187" cy="1803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1F1F1F"/>
              </a:buClr>
              <a:buSzPts val="2800"/>
              <a:buNone/>
            </a:pPr>
            <a:r>
              <a:rPr lang="en-GB" b="1" i="0" dirty="0">
                <a:solidFill>
                  <a:srgbClr val="166623"/>
                </a:solidFill>
                <a:latin typeface="Source Sans Pro"/>
                <a:ea typeface="Source Sans Pro"/>
                <a:cs typeface="Source Sans Pro"/>
                <a:sym typeface="Source Sans Pro"/>
              </a:rPr>
              <a:t>Abstraction</a:t>
            </a:r>
            <a:r>
              <a:rPr lang="en-GB" b="0" i="0" dirty="0">
                <a:solidFill>
                  <a:srgbClr val="166623"/>
                </a:solidFill>
                <a:latin typeface="Source Sans Pro"/>
                <a:ea typeface="Source Sans Pro"/>
                <a:cs typeface="Source Sans Pro"/>
                <a:sym typeface="Source Sans Pro"/>
              </a:rPr>
              <a:t> is the idea of simplifying a concept in the problem domain to its essentials within some context. Abstraction allows you to better understand a concept by breaking it down into a simplified description that ignores unimportant details.</a:t>
            </a:r>
            <a:endParaRPr b="0" i="0" dirty="0">
              <a:solidFill>
                <a:srgbClr val="166623"/>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Abstraction in UML and Code </a:t>
            </a:r>
            <a:endParaRPr dirty="0"/>
          </a:p>
        </p:txBody>
      </p:sp>
      <p:pic>
        <p:nvPicPr>
          <p:cNvPr id="261" name="Google Shape;261;p16" descr="Table&#10;&#10;Description automatically generated"/>
          <p:cNvPicPr preferRelativeResize="0"/>
          <p:nvPr/>
        </p:nvPicPr>
        <p:blipFill rotWithShape="1">
          <a:blip r:embed="rId3">
            <a:alphaModFix/>
          </a:blip>
          <a:srcRect/>
          <a:stretch/>
        </p:blipFill>
        <p:spPr>
          <a:xfrm>
            <a:off x="508794" y="1943022"/>
            <a:ext cx="4611689" cy="2635251"/>
          </a:xfrm>
          <a:prstGeom prst="rect">
            <a:avLst/>
          </a:prstGeom>
          <a:noFill/>
          <a:ln>
            <a:noFill/>
          </a:ln>
        </p:spPr>
      </p:pic>
      <p:grpSp>
        <p:nvGrpSpPr>
          <p:cNvPr id="262" name="Google Shape;262;p16"/>
          <p:cNvGrpSpPr/>
          <p:nvPr/>
        </p:nvGrpSpPr>
        <p:grpSpPr>
          <a:xfrm>
            <a:off x="142874" y="4789409"/>
            <a:ext cx="1885949" cy="2008930"/>
            <a:chOff x="542924" y="4786313"/>
            <a:chExt cx="1885949" cy="2008930"/>
          </a:xfrm>
        </p:grpSpPr>
        <p:sp>
          <p:nvSpPr>
            <p:cNvPr id="263" name="Google Shape;263;p16"/>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6"/>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6"/>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7" name="Google Shape;267;p16"/>
            <p:cNvCxnSpPr>
              <a:stCxn id="265"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268" name="Google Shape;268;p16"/>
            <p:cNvCxnSpPr>
              <a:stCxn id="265"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269" name="Google Shape;269;p16"/>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270" name="Google Shape;270;p16"/>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grpSp>
        <p:nvGrpSpPr>
          <p:cNvPr id="271" name="Google Shape;271;p16"/>
          <p:cNvGrpSpPr/>
          <p:nvPr/>
        </p:nvGrpSpPr>
        <p:grpSpPr>
          <a:xfrm>
            <a:off x="2057400" y="5000544"/>
            <a:ext cx="3414713" cy="1200329"/>
            <a:chOff x="2057400" y="4959346"/>
            <a:chExt cx="3414713" cy="1200329"/>
          </a:xfrm>
        </p:grpSpPr>
        <p:cxnSp>
          <p:nvCxnSpPr>
            <p:cNvPr id="272" name="Google Shape;272;p16"/>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273" name="Google Shape;273;p16"/>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Design</a:t>
              </a:r>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400">
                  <a:solidFill>
                    <a:schemeClr val="dk1"/>
                  </a:solidFill>
                  <a:latin typeface="Calibri"/>
                  <a:ea typeface="Calibri"/>
                  <a:cs typeface="Calibri"/>
                  <a:sym typeface="Calibri"/>
                </a:rPr>
                <a:t>Goal</a:t>
              </a:r>
              <a:endParaRPr/>
            </a:p>
          </p:txBody>
        </p:sp>
        <p:sp>
          <p:nvSpPr>
            <p:cNvPr id="274" name="Google Shape;274;p16"/>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alibri"/>
                  <a:ea typeface="Calibri"/>
                  <a:cs typeface="Calibri"/>
                  <a:sym typeface="Calibri"/>
                </a:rPr>
                <a:t>Classes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Functions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pic>
        <p:nvPicPr>
          <p:cNvPr id="275" name="Google Shape;275;p16" descr="Graphical user interface, text&#10;&#10;Description automatically generated"/>
          <p:cNvPicPr preferRelativeResize="0"/>
          <p:nvPr/>
        </p:nvPicPr>
        <p:blipFill rotWithShape="1">
          <a:blip r:embed="rId4">
            <a:alphaModFix/>
          </a:blip>
          <a:srcRect/>
          <a:stretch/>
        </p:blipFill>
        <p:spPr>
          <a:xfrm>
            <a:off x="7358063" y="1943022"/>
            <a:ext cx="4611689" cy="2651319"/>
          </a:xfrm>
          <a:prstGeom prst="rect">
            <a:avLst/>
          </a:prstGeom>
          <a:noFill/>
          <a:ln>
            <a:noFill/>
          </a:ln>
        </p:spPr>
      </p:pic>
      <p:sp>
        <p:nvSpPr>
          <p:cNvPr id="276" name="Google Shape;276;p16"/>
          <p:cNvSpPr txBox="1"/>
          <p:nvPr/>
        </p:nvSpPr>
        <p:spPr>
          <a:xfrm>
            <a:off x="9515474" y="213170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77" name="Google Shape;277;p16"/>
          <p:cNvSpPr txBox="1"/>
          <p:nvPr/>
        </p:nvSpPr>
        <p:spPr>
          <a:xfrm>
            <a:off x="9515474" y="307598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78" name="Google Shape;278;p16"/>
          <p:cNvSpPr txBox="1"/>
          <p:nvPr/>
        </p:nvSpPr>
        <p:spPr>
          <a:xfrm>
            <a:off x="9515474" y="4052415"/>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grpSp>
        <p:nvGrpSpPr>
          <p:cNvPr id="279" name="Google Shape;279;p16"/>
          <p:cNvGrpSpPr/>
          <p:nvPr/>
        </p:nvGrpSpPr>
        <p:grpSpPr>
          <a:xfrm>
            <a:off x="1771650" y="2727257"/>
            <a:ext cx="5721350" cy="1509824"/>
            <a:chOff x="1771650" y="2200275"/>
            <a:chExt cx="5721350" cy="1509824"/>
          </a:xfrm>
        </p:grpSpPr>
        <p:sp>
          <p:nvSpPr>
            <p:cNvPr id="280" name="Google Shape;280;p16"/>
            <p:cNvSpPr/>
            <p:nvPr/>
          </p:nvSpPr>
          <p:spPr>
            <a:xfrm>
              <a:off x="1771650" y="2200275"/>
              <a:ext cx="312639"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6"/>
            <p:cNvSpPr/>
            <p:nvPr/>
          </p:nvSpPr>
          <p:spPr>
            <a:xfrm flipH="1">
              <a:off x="7071519" y="2255924"/>
              <a:ext cx="421481"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82" name="Google Shape;282;p16"/>
            <p:cNvCxnSpPr/>
            <p:nvPr/>
          </p:nvCxnSpPr>
          <p:spPr>
            <a:xfrm>
              <a:off x="2212881" y="2686050"/>
              <a:ext cx="4730849" cy="55649"/>
            </a:xfrm>
            <a:prstGeom prst="straightConnector1">
              <a:avLst/>
            </a:prstGeom>
            <a:noFill/>
            <a:ln w="28575" cap="flat" cmpd="sng">
              <a:solidFill>
                <a:srgbClr val="C00000"/>
              </a:solidFill>
              <a:prstDash val="solid"/>
              <a:miter lim="800000"/>
              <a:headEnd type="none" w="sm" len="sm"/>
              <a:tailEnd type="triangle" w="med" len="med"/>
            </a:ln>
          </p:spPr>
        </p:cxnSp>
        <p:cxnSp>
          <p:nvCxnSpPr>
            <p:cNvPr id="283" name="Google Shape;283;p16"/>
            <p:cNvCxnSpPr/>
            <p:nvPr/>
          </p:nvCxnSpPr>
          <p:spPr>
            <a:xfrm>
              <a:off x="1871662" y="3334828"/>
              <a:ext cx="5621338" cy="375271"/>
            </a:xfrm>
            <a:prstGeom prst="straightConnector1">
              <a:avLst/>
            </a:prstGeom>
            <a:noFill/>
            <a:ln w="28575" cap="flat" cmpd="sng">
              <a:solidFill>
                <a:srgbClr val="C00000"/>
              </a:solidFill>
              <a:prstDash val="solid"/>
              <a:miter lim="800000"/>
              <a:headEnd type="none" w="sm" len="sm"/>
              <a:tailEnd type="triangle" w="med" len="med"/>
            </a:ln>
          </p:spPr>
        </p:cxnSp>
      </p:grpSp>
      <p:sp>
        <p:nvSpPr>
          <p:cNvPr id="2" name="TextBox 1">
            <a:extLst>
              <a:ext uri="{FF2B5EF4-FFF2-40B4-BE49-F238E27FC236}">
                <a16:creationId xmlns:a16="http://schemas.microsoft.com/office/drawing/2014/main" id="{BBB83208-6D3C-61EC-0844-8E2A931D9EAF}"/>
              </a:ext>
            </a:extLst>
          </p:cNvPr>
          <p:cNvSpPr txBox="1"/>
          <p:nvPr/>
        </p:nvSpPr>
        <p:spPr>
          <a:xfrm>
            <a:off x="3722848" y="1058018"/>
            <a:ext cx="4391712" cy="461665"/>
          </a:xfrm>
          <a:prstGeom prst="rect">
            <a:avLst/>
          </a:prstGeom>
          <a:noFill/>
          <a:ln w="38100">
            <a:solidFill>
              <a:srgbClr val="145113"/>
            </a:solidFill>
          </a:ln>
        </p:spPr>
        <p:txBody>
          <a:bodyPr wrap="square" rtlCol="0">
            <a:spAutoFit/>
          </a:bodyPr>
          <a:lstStyle/>
          <a:p>
            <a:r>
              <a:rPr lang="en-BE" sz="2400" dirty="0"/>
              <a:t>Abstracting a Food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5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par>
                                <p:cTn id="18" presetID="10" presetClass="entr" presetSubtype="0" fill="hold" nodeType="with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5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fade">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6"/>
                                        </p:tgtEl>
                                        <p:attrNameLst>
                                          <p:attrName>style.visibility</p:attrName>
                                        </p:attrNameLst>
                                      </p:cBhvr>
                                      <p:to>
                                        <p:strVal val="visible"/>
                                      </p:to>
                                    </p:set>
                                    <p:anim calcmode="lin" valueType="num">
                                      <p:cBhvr additive="base">
                                        <p:cTn id="30" dur="500"/>
                                        <p:tgtEl>
                                          <p:spTgt spid="276"/>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additive="base">
                                        <p:cTn id="34" dur="500"/>
                                        <p:tgtEl>
                                          <p:spTgt spid="27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278"/>
                                        </p:tgtEl>
                                        <p:attrNameLst>
                                          <p:attrName>style.visibility</p:attrName>
                                        </p:attrNameLst>
                                      </p:cBhvr>
                                      <p:to>
                                        <p:strVal val="visible"/>
                                      </p:to>
                                    </p:set>
                                    <p:anim calcmode="lin" valueType="num">
                                      <p:cBhvr additive="base">
                                        <p:cTn id="38"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9"/>
                                        </p:tgtEl>
                                        <p:attrNameLst>
                                          <p:attrName>style.visibility</p:attrName>
                                        </p:attrNameLst>
                                      </p:cBhvr>
                                      <p:to>
                                        <p:strVal val="visible"/>
                                      </p:to>
                                    </p:set>
                                    <p:animEffect transition="in" filter="fade">
                                      <p:cBhvr>
                                        <p:cTn id="43"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a:t>Abstraction in UML and Code </a:t>
            </a:r>
            <a:endParaRPr/>
          </a:p>
        </p:txBody>
      </p:sp>
      <p:sp>
        <p:nvSpPr>
          <p:cNvPr id="294" name="Google Shape;294;p17"/>
          <p:cNvSpPr txBox="1"/>
          <p:nvPr/>
        </p:nvSpPr>
        <p:spPr>
          <a:xfrm>
            <a:off x="421489" y="1288245"/>
            <a:ext cx="6100762" cy="369331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class Food{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sz="1800">
              <a:solidFill>
                <a:srgbClr val="166623"/>
              </a:solidFill>
              <a:latin typeface="Calibri"/>
              <a:ea typeface="Calibri"/>
              <a:cs typeface="Calibri"/>
              <a:sym typeface="Calibri"/>
            </a:endParaRPr>
          </a:p>
        </p:txBody>
      </p:sp>
      <p:sp>
        <p:nvSpPr>
          <p:cNvPr id="295" name="Google Shape;295;p17"/>
          <p:cNvSpPr/>
          <p:nvPr/>
        </p:nvSpPr>
        <p:spPr>
          <a:xfrm>
            <a:off x="846141" y="1502563"/>
            <a:ext cx="3099600" cy="18430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groceryID;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name;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manufacturer;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Date expiryDate;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double price;</a:t>
            </a:r>
            <a:endParaRPr/>
          </a:p>
        </p:txBody>
      </p:sp>
      <p:sp>
        <p:nvSpPr>
          <p:cNvPr id="296" name="Google Shape;296;p17"/>
          <p:cNvSpPr/>
          <p:nvPr/>
        </p:nvSpPr>
        <p:spPr>
          <a:xfrm>
            <a:off x="846141" y="3388512"/>
            <a:ext cx="3611565" cy="13144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boolean isOnSale( Date date ) {</a:t>
            </a:r>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Google Shape;275;p16" descr="Graphical user interface, text&#10;&#10;Description automatically generated">
            <a:extLst>
              <a:ext uri="{FF2B5EF4-FFF2-40B4-BE49-F238E27FC236}">
                <a16:creationId xmlns:a16="http://schemas.microsoft.com/office/drawing/2014/main" id="{AC8AA4CC-A840-6671-7CAD-A2FF349BF691}"/>
              </a:ext>
            </a:extLst>
          </p:cNvPr>
          <p:cNvPicPr preferRelativeResize="0"/>
          <p:nvPr/>
        </p:nvPicPr>
        <p:blipFill rotWithShape="1">
          <a:blip r:embed="rId3">
            <a:alphaModFix/>
          </a:blip>
          <a:srcRect/>
          <a:stretch/>
        </p:blipFill>
        <p:spPr>
          <a:xfrm>
            <a:off x="7358063" y="1644640"/>
            <a:ext cx="4611689" cy="2651319"/>
          </a:xfrm>
          <a:prstGeom prst="rect">
            <a:avLst/>
          </a:prstGeom>
          <a:noFill/>
          <a:ln>
            <a:noFill/>
          </a:ln>
        </p:spPr>
      </p:pic>
      <p:sp>
        <p:nvSpPr>
          <p:cNvPr id="3" name="Google Shape;276;p16">
            <a:extLst>
              <a:ext uri="{FF2B5EF4-FFF2-40B4-BE49-F238E27FC236}">
                <a16:creationId xmlns:a16="http://schemas.microsoft.com/office/drawing/2014/main" id="{92291495-3552-A34D-7BA7-007776DCF9D6}"/>
              </a:ext>
            </a:extLst>
          </p:cNvPr>
          <p:cNvSpPr txBox="1"/>
          <p:nvPr/>
        </p:nvSpPr>
        <p:spPr>
          <a:xfrm>
            <a:off x="9515474" y="18333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4" name="Google Shape;277;p16">
            <a:extLst>
              <a:ext uri="{FF2B5EF4-FFF2-40B4-BE49-F238E27FC236}">
                <a16:creationId xmlns:a16="http://schemas.microsoft.com/office/drawing/2014/main" id="{C967ED2C-5275-EA19-EE24-1244D6521EEC}"/>
              </a:ext>
            </a:extLst>
          </p:cNvPr>
          <p:cNvSpPr txBox="1"/>
          <p:nvPr/>
        </p:nvSpPr>
        <p:spPr>
          <a:xfrm>
            <a:off x="9515474" y="27775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5" name="Google Shape;278;p16">
            <a:extLst>
              <a:ext uri="{FF2B5EF4-FFF2-40B4-BE49-F238E27FC236}">
                <a16:creationId xmlns:a16="http://schemas.microsoft.com/office/drawing/2014/main" id="{770C0E5A-8442-98EA-76B6-28F65D055952}"/>
              </a:ext>
            </a:extLst>
          </p:cNvPr>
          <p:cNvSpPr txBox="1"/>
          <p:nvPr/>
        </p:nvSpPr>
        <p:spPr>
          <a:xfrm>
            <a:off x="9515474" y="37540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Operations</a:t>
            </a:r>
            <a:endParaRPr dirty="0"/>
          </a:p>
        </p:txBody>
      </p:sp>
      <p:sp>
        <p:nvSpPr>
          <p:cNvPr id="6" name="TextBox 5">
            <a:extLst>
              <a:ext uri="{FF2B5EF4-FFF2-40B4-BE49-F238E27FC236}">
                <a16:creationId xmlns:a16="http://schemas.microsoft.com/office/drawing/2014/main" id="{39190130-FCCD-15A4-E03E-3B5C3EE325DC}"/>
              </a:ext>
            </a:extLst>
          </p:cNvPr>
          <p:cNvSpPr txBox="1"/>
          <p:nvPr/>
        </p:nvSpPr>
        <p:spPr>
          <a:xfrm>
            <a:off x="10944224" y="2829555"/>
            <a:ext cx="941145" cy="307777"/>
          </a:xfrm>
          <a:prstGeom prst="rect">
            <a:avLst/>
          </a:prstGeom>
          <a:noFill/>
        </p:spPr>
        <p:txBody>
          <a:bodyPr wrap="square" rtlCol="0">
            <a:spAutoFit/>
          </a:bodyPr>
          <a:lstStyle/>
          <a:p>
            <a:r>
              <a:rPr lang="en-BE" dirty="0"/>
              <a:t>Variables</a:t>
            </a:r>
          </a:p>
        </p:txBody>
      </p:sp>
      <p:sp>
        <p:nvSpPr>
          <p:cNvPr id="7" name="TextBox 6">
            <a:extLst>
              <a:ext uri="{FF2B5EF4-FFF2-40B4-BE49-F238E27FC236}">
                <a16:creationId xmlns:a16="http://schemas.microsoft.com/office/drawing/2014/main" id="{9249E75D-D02A-3C20-BEF0-D29266F0708E}"/>
              </a:ext>
            </a:extLst>
          </p:cNvPr>
          <p:cNvSpPr txBox="1"/>
          <p:nvPr/>
        </p:nvSpPr>
        <p:spPr>
          <a:xfrm>
            <a:off x="10944223" y="3784810"/>
            <a:ext cx="941145" cy="307777"/>
          </a:xfrm>
          <a:prstGeom prst="rect">
            <a:avLst/>
          </a:prstGeom>
          <a:noFill/>
        </p:spPr>
        <p:txBody>
          <a:bodyPr wrap="square" rtlCol="0">
            <a:spAutoFit/>
          </a:bodyPr>
          <a:lstStyle/>
          <a:p>
            <a:r>
              <a:rPr lang="en-BE" dirty="0"/>
              <a:t>Methods</a:t>
            </a:r>
          </a:p>
        </p:txBody>
      </p:sp>
      <p:grpSp>
        <p:nvGrpSpPr>
          <p:cNvPr id="10" name="Group 9">
            <a:extLst>
              <a:ext uri="{FF2B5EF4-FFF2-40B4-BE49-F238E27FC236}">
                <a16:creationId xmlns:a16="http://schemas.microsoft.com/office/drawing/2014/main" id="{9EB8A8B2-5281-0F5A-2D34-0045E5B53AD3}"/>
              </a:ext>
            </a:extLst>
          </p:cNvPr>
          <p:cNvGrpSpPr/>
          <p:nvPr/>
        </p:nvGrpSpPr>
        <p:grpSpPr>
          <a:xfrm>
            <a:off x="4301650" y="1864096"/>
            <a:ext cx="1801502" cy="560010"/>
            <a:chOff x="4301650" y="1864096"/>
            <a:chExt cx="1801502" cy="560010"/>
          </a:xfrm>
        </p:grpSpPr>
        <p:sp>
          <p:nvSpPr>
            <p:cNvPr id="8" name="TextBox 7">
              <a:extLst>
                <a:ext uri="{FF2B5EF4-FFF2-40B4-BE49-F238E27FC236}">
                  <a16:creationId xmlns:a16="http://schemas.microsoft.com/office/drawing/2014/main" id="{7EFCA5DD-5BBE-F619-2212-14F761B737E3}"/>
                </a:ext>
              </a:extLst>
            </p:cNvPr>
            <p:cNvSpPr txBox="1"/>
            <p:nvPr/>
          </p:nvSpPr>
          <p:spPr>
            <a:xfrm>
              <a:off x="4301650" y="2116329"/>
              <a:ext cx="1801502" cy="307777"/>
            </a:xfrm>
            <a:prstGeom prst="rect">
              <a:avLst/>
            </a:prstGeom>
            <a:noFill/>
            <a:ln w="28575">
              <a:solidFill>
                <a:srgbClr val="145113"/>
              </a:solidFill>
            </a:ln>
          </p:spPr>
          <p:txBody>
            <a:bodyPr wrap="square" rtlCol="0">
              <a:spAutoFit/>
            </a:bodyPr>
            <a:lstStyle/>
            <a:p>
              <a:r>
                <a:rPr lang="en-BE" dirty="0"/>
                <a:t>All variables - public</a:t>
              </a:r>
            </a:p>
          </p:txBody>
        </p:sp>
        <p:sp>
          <p:nvSpPr>
            <p:cNvPr id="9" name="TextBox 8">
              <a:extLst>
                <a:ext uri="{FF2B5EF4-FFF2-40B4-BE49-F238E27FC236}">
                  <a16:creationId xmlns:a16="http://schemas.microsoft.com/office/drawing/2014/main" id="{B60E7C3E-9E65-A107-C108-7B8761A96B6E}"/>
                </a:ext>
              </a:extLst>
            </p:cNvPr>
            <p:cNvSpPr txBox="1"/>
            <p:nvPr/>
          </p:nvSpPr>
          <p:spPr>
            <a:xfrm>
              <a:off x="4781553" y="1864096"/>
              <a:ext cx="934279" cy="307777"/>
            </a:xfrm>
            <a:prstGeom prst="rect">
              <a:avLst/>
            </a:prstGeom>
            <a:noFill/>
          </p:spPr>
          <p:txBody>
            <a:bodyPr wrap="square" rtlCol="0">
              <a:spAutoFit/>
            </a:bodyPr>
            <a:lstStyle/>
            <a:p>
              <a:r>
                <a:rPr lang="en-BE" dirty="0"/>
                <a:t>For now</a:t>
              </a:r>
            </a:p>
          </p:txBody>
        </p:sp>
      </p:grpSp>
      <p:grpSp>
        <p:nvGrpSpPr>
          <p:cNvPr id="15" name="Group 14">
            <a:extLst>
              <a:ext uri="{FF2B5EF4-FFF2-40B4-BE49-F238E27FC236}">
                <a16:creationId xmlns:a16="http://schemas.microsoft.com/office/drawing/2014/main" id="{54982D46-3285-3B29-4FB5-115616CD8157}"/>
              </a:ext>
            </a:extLst>
          </p:cNvPr>
          <p:cNvGrpSpPr/>
          <p:nvPr/>
        </p:nvGrpSpPr>
        <p:grpSpPr>
          <a:xfrm>
            <a:off x="4375783" y="2502568"/>
            <a:ext cx="1801502" cy="835041"/>
            <a:chOff x="4375783" y="2502568"/>
            <a:chExt cx="1801502" cy="835041"/>
          </a:xfrm>
        </p:grpSpPr>
        <p:grpSp>
          <p:nvGrpSpPr>
            <p:cNvPr id="11" name="Group 10">
              <a:extLst>
                <a:ext uri="{FF2B5EF4-FFF2-40B4-BE49-F238E27FC236}">
                  <a16:creationId xmlns:a16="http://schemas.microsoft.com/office/drawing/2014/main" id="{5489C51F-D577-819C-F1C3-C6E065C65130}"/>
                </a:ext>
              </a:extLst>
            </p:cNvPr>
            <p:cNvGrpSpPr/>
            <p:nvPr/>
          </p:nvGrpSpPr>
          <p:grpSpPr>
            <a:xfrm>
              <a:off x="4375783" y="2777599"/>
              <a:ext cx="1801502" cy="560010"/>
              <a:chOff x="4301650" y="1864096"/>
              <a:chExt cx="1801502" cy="560010"/>
            </a:xfrm>
            <a:solidFill>
              <a:schemeClr val="bg1"/>
            </a:solidFill>
          </p:grpSpPr>
          <p:sp>
            <p:nvSpPr>
              <p:cNvPr id="13" name="TextBox 12">
                <a:extLst>
                  <a:ext uri="{FF2B5EF4-FFF2-40B4-BE49-F238E27FC236}">
                    <a16:creationId xmlns:a16="http://schemas.microsoft.com/office/drawing/2014/main" id="{A19CB4A9-BB32-B06C-8EB7-36F5DAC396ED}"/>
                  </a:ext>
                </a:extLst>
              </p:cNvPr>
              <p:cNvSpPr txBox="1"/>
              <p:nvPr/>
            </p:nvSpPr>
            <p:spPr>
              <a:xfrm>
                <a:off x="4810429" y="1864096"/>
                <a:ext cx="621090" cy="307777"/>
              </a:xfrm>
              <a:prstGeom prst="rect">
                <a:avLst/>
              </a:prstGeom>
              <a:grpFill/>
            </p:spPr>
            <p:txBody>
              <a:bodyPr wrap="square" rtlCol="0">
                <a:spAutoFit/>
              </a:bodyPr>
              <a:lstStyle/>
              <a:p>
                <a:r>
                  <a:rPr lang="en-BE" dirty="0"/>
                  <a:t>Later</a:t>
                </a:r>
              </a:p>
            </p:txBody>
          </p:sp>
          <p:sp>
            <p:nvSpPr>
              <p:cNvPr id="12" name="TextBox 11">
                <a:extLst>
                  <a:ext uri="{FF2B5EF4-FFF2-40B4-BE49-F238E27FC236}">
                    <a16:creationId xmlns:a16="http://schemas.microsoft.com/office/drawing/2014/main" id="{B1C69F43-5672-FADA-20B1-6599DB57E546}"/>
                  </a:ext>
                </a:extLst>
              </p:cNvPr>
              <p:cNvSpPr txBox="1"/>
              <p:nvPr/>
            </p:nvSpPr>
            <p:spPr>
              <a:xfrm>
                <a:off x="4301650" y="2116329"/>
                <a:ext cx="1801502" cy="307777"/>
              </a:xfrm>
              <a:prstGeom prst="rect">
                <a:avLst/>
              </a:prstGeom>
              <a:grpFill/>
              <a:ln w="28575">
                <a:solidFill>
                  <a:srgbClr val="145113"/>
                </a:solidFill>
              </a:ln>
            </p:spPr>
            <p:txBody>
              <a:bodyPr wrap="square" rtlCol="0">
                <a:spAutoFit/>
              </a:bodyPr>
              <a:lstStyle/>
              <a:p>
                <a:pPr algn="ctr"/>
                <a:r>
                  <a:rPr lang="en-BE" dirty="0"/>
                  <a:t>Access Modifiers</a:t>
                </a:r>
              </a:p>
            </p:txBody>
          </p:sp>
        </p:grpSp>
        <p:sp>
          <p:nvSpPr>
            <p:cNvPr id="14" name="Down Arrow 13">
              <a:extLst>
                <a:ext uri="{FF2B5EF4-FFF2-40B4-BE49-F238E27FC236}">
                  <a16:creationId xmlns:a16="http://schemas.microsoft.com/office/drawing/2014/main" id="{422CCE2D-440F-9E57-0702-7ED58ACE7AE7}"/>
                </a:ext>
              </a:extLst>
            </p:cNvPr>
            <p:cNvSpPr/>
            <p:nvPr/>
          </p:nvSpPr>
          <p:spPr>
            <a:xfrm>
              <a:off x="5082139" y="2502568"/>
              <a:ext cx="240686" cy="275031"/>
            </a:xfrm>
            <a:prstGeom prst="downArrow">
              <a:avLst/>
            </a:prstGeom>
            <a:solidFill>
              <a:schemeClr val="bg1"/>
            </a:solidFill>
            <a:ln w="38100">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7" name="TextBox 16">
            <a:extLst>
              <a:ext uri="{FF2B5EF4-FFF2-40B4-BE49-F238E27FC236}">
                <a16:creationId xmlns:a16="http://schemas.microsoft.com/office/drawing/2014/main" id="{5BDD7263-1560-F8EC-8C7B-1AF9C5907B6F}"/>
              </a:ext>
            </a:extLst>
          </p:cNvPr>
          <p:cNvSpPr txBox="1"/>
          <p:nvPr/>
        </p:nvSpPr>
        <p:spPr>
          <a:xfrm>
            <a:off x="7358062" y="4788360"/>
            <a:ext cx="4611689" cy="523220"/>
          </a:xfrm>
          <a:prstGeom prst="rect">
            <a:avLst/>
          </a:prstGeom>
          <a:noFill/>
          <a:ln w="28575">
            <a:solidFill>
              <a:srgbClr val="145113"/>
            </a:solidFill>
          </a:ln>
        </p:spPr>
        <p:txBody>
          <a:bodyPr wrap="square">
            <a:spAutoFit/>
          </a:bodyPr>
          <a:lstStyle/>
          <a:p>
            <a:r>
              <a:rPr lang="en-BE" dirty="0"/>
              <a:t>Properties: &lt;variable name&gt;:&lt;variable type&gt;</a:t>
            </a:r>
          </a:p>
          <a:p>
            <a:r>
              <a:rPr lang="en-BE" dirty="0"/>
              <a:t>Operations: </a:t>
            </a:r>
            <a:r>
              <a:rPr lang="en-GB" dirty="0"/>
              <a:t>&lt;name&gt;( &lt;parameter list&gt; ) : &lt;return type&gt; </a:t>
            </a:r>
            <a:r>
              <a:rPr lang="en-BE"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6"/>
                                        </p:tgtEl>
                                        <p:attrNameLst>
                                          <p:attrName>style.visibility</p:attrName>
                                        </p:attrNameLst>
                                      </p:cBhvr>
                                      <p:to>
                                        <p:strVal val="visible"/>
                                      </p:to>
                                    </p:set>
                                    <p:animEffect transition="in" filter="fade">
                                      <p:cBhvr>
                                        <p:cTn id="20" dur="500"/>
                                        <p:tgtEl>
                                          <p:spTgt spid="29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FA6-EB71-1160-49E6-2896FA5A8A99}"/>
              </a:ext>
            </a:extLst>
          </p:cNvPr>
          <p:cNvSpPr>
            <a:spLocks noGrp="1"/>
          </p:cNvSpPr>
          <p:nvPr>
            <p:ph type="title"/>
          </p:nvPr>
        </p:nvSpPr>
        <p:spPr/>
        <p:txBody>
          <a:bodyPr/>
          <a:lstStyle/>
          <a:p>
            <a:r>
              <a:rPr lang="en-BE" dirty="0"/>
              <a:t>Anouncements</a:t>
            </a:r>
          </a:p>
        </p:txBody>
      </p:sp>
      <p:sp>
        <p:nvSpPr>
          <p:cNvPr id="3" name="Text Placeholder 2">
            <a:extLst>
              <a:ext uri="{FF2B5EF4-FFF2-40B4-BE49-F238E27FC236}">
                <a16:creationId xmlns:a16="http://schemas.microsoft.com/office/drawing/2014/main" id="{E14A76B1-F649-8C48-BDB2-0B1A0B8BAB25}"/>
              </a:ext>
            </a:extLst>
          </p:cNvPr>
          <p:cNvSpPr>
            <a:spLocks noGrp="1"/>
          </p:cNvSpPr>
          <p:nvPr>
            <p:ph type="body" idx="1"/>
          </p:nvPr>
        </p:nvSpPr>
        <p:spPr>
          <a:xfrm>
            <a:off x="838200" y="1690688"/>
            <a:ext cx="10515600" cy="4351338"/>
          </a:xfrm>
        </p:spPr>
        <p:txBody>
          <a:bodyPr/>
          <a:lstStyle/>
          <a:p>
            <a:r>
              <a:rPr lang="en-BE" dirty="0"/>
              <a:t>Next Thursday, Feb 9</a:t>
            </a:r>
          </a:p>
          <a:p>
            <a:pPr lvl="1"/>
            <a:r>
              <a:rPr lang="en-GB" dirty="0"/>
              <a:t>Recruiters from Hill Air Force</a:t>
            </a:r>
          </a:p>
          <a:p>
            <a:pPr lvl="1"/>
            <a:r>
              <a:rPr lang="en-GB" dirty="0"/>
              <a:t>Kane Toomer (Talk about campus resources, important dates, and the advanced standing process)</a:t>
            </a:r>
          </a:p>
          <a:p>
            <a:pPr lvl="1"/>
            <a:r>
              <a:rPr lang="en-GB" dirty="0"/>
              <a:t>Next Thursday - End of Theory</a:t>
            </a:r>
            <a:endParaRPr lang="en-BE" dirty="0"/>
          </a:p>
        </p:txBody>
      </p:sp>
      <p:pic>
        <p:nvPicPr>
          <p:cNvPr id="5" name="Picture 4">
            <a:extLst>
              <a:ext uri="{FF2B5EF4-FFF2-40B4-BE49-F238E27FC236}">
                <a16:creationId xmlns:a16="http://schemas.microsoft.com/office/drawing/2014/main" id="{A0B52289-4B79-ED54-FEF4-02D7A566A528}"/>
              </a:ext>
            </a:extLst>
          </p:cNvPr>
          <p:cNvPicPr>
            <a:picLocks noChangeAspect="1"/>
          </p:cNvPicPr>
          <p:nvPr/>
        </p:nvPicPr>
        <p:blipFill>
          <a:blip r:embed="rId2"/>
          <a:stretch>
            <a:fillRect/>
          </a:stretch>
        </p:blipFill>
        <p:spPr>
          <a:xfrm>
            <a:off x="1342361" y="4034613"/>
            <a:ext cx="8915998" cy="930791"/>
          </a:xfrm>
          <a:prstGeom prst="rect">
            <a:avLst/>
          </a:prstGeom>
        </p:spPr>
      </p:pic>
    </p:spTree>
    <p:extLst>
      <p:ext uri="{BB962C8B-B14F-4D97-AF65-F5344CB8AC3E}">
        <p14:creationId xmlns:p14="http://schemas.microsoft.com/office/powerpoint/2010/main" val="231696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endParaRPr b="1"/>
          </a:p>
        </p:txBody>
      </p:sp>
      <p:pic>
        <p:nvPicPr>
          <p:cNvPr id="303" name="Google Shape;303;p18" descr="Why Encapsulation? | Java tutorial, Reading data, New students"/>
          <p:cNvPicPr preferRelativeResize="0"/>
          <p:nvPr/>
        </p:nvPicPr>
        <p:blipFill rotWithShape="1">
          <a:blip r:embed="rId3">
            <a:alphaModFix/>
          </a:blip>
          <a:srcRect l="22055" t="8381" r="62234" b="12880"/>
          <a:stretch/>
        </p:blipFill>
        <p:spPr>
          <a:xfrm>
            <a:off x="3548270" y="2156792"/>
            <a:ext cx="1123121" cy="3269974"/>
          </a:xfrm>
          <a:prstGeom prst="rect">
            <a:avLst/>
          </a:prstGeom>
          <a:noFill/>
          <a:ln>
            <a:noFill/>
          </a:ln>
        </p:spPr>
      </p:pic>
      <p:pic>
        <p:nvPicPr>
          <p:cNvPr id="5" name="Google Shape;303;p18" descr="Why Encapsulation? | Java tutorial, Reading data, New students">
            <a:extLst>
              <a:ext uri="{FF2B5EF4-FFF2-40B4-BE49-F238E27FC236}">
                <a16:creationId xmlns:a16="http://schemas.microsoft.com/office/drawing/2014/main" id="{B3B1523B-7D1C-1348-90C9-824F67BF0C04}"/>
              </a:ext>
            </a:extLst>
          </p:cNvPr>
          <p:cNvPicPr preferRelativeResize="0"/>
          <p:nvPr/>
        </p:nvPicPr>
        <p:blipFill rotWithShape="1">
          <a:blip r:embed="rId3">
            <a:alphaModFix/>
          </a:blip>
          <a:srcRect l="2954" t="8701" r="77859" b="12561"/>
          <a:stretch/>
        </p:blipFill>
        <p:spPr>
          <a:xfrm>
            <a:off x="2176669" y="2156792"/>
            <a:ext cx="1371600" cy="3269974"/>
          </a:xfrm>
          <a:prstGeom prst="rect">
            <a:avLst/>
          </a:prstGeom>
          <a:noFill/>
          <a:ln>
            <a:noFill/>
          </a:ln>
        </p:spPr>
      </p:pic>
      <p:grpSp>
        <p:nvGrpSpPr>
          <p:cNvPr id="8" name="Group 7">
            <a:extLst>
              <a:ext uri="{FF2B5EF4-FFF2-40B4-BE49-F238E27FC236}">
                <a16:creationId xmlns:a16="http://schemas.microsoft.com/office/drawing/2014/main" id="{3CE513E5-6116-FBFA-68D5-9890B72C693A}"/>
              </a:ext>
            </a:extLst>
          </p:cNvPr>
          <p:cNvGrpSpPr/>
          <p:nvPr/>
        </p:nvGrpSpPr>
        <p:grpSpPr>
          <a:xfrm>
            <a:off x="6594822" y="2213505"/>
            <a:ext cx="2296297" cy="3240157"/>
            <a:chOff x="6341165" y="2186609"/>
            <a:chExt cx="2296297" cy="3240157"/>
          </a:xfrm>
        </p:grpSpPr>
        <p:pic>
          <p:nvPicPr>
            <p:cNvPr id="6" name="Google Shape;303;p18" descr="Why Encapsulation? | Java tutorial, Reading data, New students">
              <a:extLst>
                <a:ext uri="{FF2B5EF4-FFF2-40B4-BE49-F238E27FC236}">
                  <a16:creationId xmlns:a16="http://schemas.microsoft.com/office/drawing/2014/main" id="{A8498CCA-C974-2151-6DB3-CFC83D0777C0}"/>
                </a:ext>
              </a:extLst>
            </p:cNvPr>
            <p:cNvPicPr preferRelativeResize="0"/>
            <p:nvPr/>
          </p:nvPicPr>
          <p:blipFill rotWithShape="1">
            <a:blip r:embed="rId3">
              <a:alphaModFix/>
            </a:blip>
            <a:srcRect l="64654" t="9474" r="4264" b="12505"/>
            <a:stretch/>
          </p:blipFill>
          <p:spPr>
            <a:xfrm>
              <a:off x="6415501" y="2186609"/>
              <a:ext cx="2221961" cy="3240157"/>
            </a:xfrm>
            <a:prstGeom prst="rect">
              <a:avLst/>
            </a:prstGeom>
            <a:noFill/>
            <a:ln>
              <a:noFill/>
            </a:ln>
          </p:spPr>
        </p:pic>
        <p:sp>
          <p:nvSpPr>
            <p:cNvPr id="7" name="Oval 6">
              <a:extLst>
                <a:ext uri="{FF2B5EF4-FFF2-40B4-BE49-F238E27FC236}">
                  <a16:creationId xmlns:a16="http://schemas.microsoft.com/office/drawing/2014/main" id="{FFD24F5D-B1FD-9DE3-03F6-6F739CF85939}"/>
                </a:ext>
              </a:extLst>
            </p:cNvPr>
            <p:cNvSpPr/>
            <p:nvPr/>
          </p:nvSpPr>
          <p:spPr>
            <a:xfrm>
              <a:off x="6341165" y="3130826"/>
              <a:ext cx="248478" cy="387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EC3AAFD7-A367-60FF-9C6C-93E66E9A0B65}"/>
              </a:ext>
            </a:extLst>
          </p:cNvPr>
          <p:cNvGrpSpPr/>
          <p:nvPr/>
        </p:nvGrpSpPr>
        <p:grpSpPr>
          <a:xfrm>
            <a:off x="4671391" y="3882035"/>
            <a:ext cx="2187751" cy="1584420"/>
            <a:chOff x="5336171" y="4604739"/>
            <a:chExt cx="2187751" cy="1584420"/>
          </a:xfrm>
        </p:grpSpPr>
        <p:pic>
          <p:nvPicPr>
            <p:cNvPr id="11" name="Google Shape;303;p18" descr="Why Encapsulation? | Java tutorial, Reading data, New students">
              <a:extLst>
                <a:ext uri="{FF2B5EF4-FFF2-40B4-BE49-F238E27FC236}">
                  <a16:creationId xmlns:a16="http://schemas.microsoft.com/office/drawing/2014/main" id="{A6A0726B-3FAC-EB20-E71F-D9CA3375C42E}"/>
                </a:ext>
              </a:extLst>
            </p:cNvPr>
            <p:cNvPicPr preferRelativeResize="0"/>
            <p:nvPr/>
          </p:nvPicPr>
          <p:blipFill rotWithShape="1">
            <a:blip r:embed="rId3">
              <a:alphaModFix/>
            </a:blip>
            <a:srcRect l="38137" t="49351" r="32474" b="12497"/>
            <a:stretch/>
          </p:blipFill>
          <p:spPr>
            <a:xfrm>
              <a:off x="5336171" y="4604739"/>
              <a:ext cx="2100886" cy="1584420"/>
            </a:xfrm>
            <a:prstGeom prst="rect">
              <a:avLst/>
            </a:prstGeom>
            <a:noFill/>
            <a:ln>
              <a:noFill/>
            </a:ln>
          </p:spPr>
        </p:pic>
        <p:sp>
          <p:nvSpPr>
            <p:cNvPr id="12" name="Oval 11">
              <a:extLst>
                <a:ext uri="{FF2B5EF4-FFF2-40B4-BE49-F238E27FC236}">
                  <a16:creationId xmlns:a16="http://schemas.microsoft.com/office/drawing/2014/main" id="{D5CD0B1B-066C-57E6-8C8D-34340B57E89D}"/>
                </a:ext>
              </a:extLst>
            </p:cNvPr>
            <p:cNvSpPr/>
            <p:nvPr/>
          </p:nvSpPr>
          <p:spPr>
            <a:xfrm>
              <a:off x="7178850" y="5983357"/>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3EEC0974-99F9-8D0B-2594-E214D8F20FCE}"/>
              </a:ext>
            </a:extLst>
          </p:cNvPr>
          <p:cNvGrpSpPr/>
          <p:nvPr/>
        </p:nvGrpSpPr>
        <p:grpSpPr>
          <a:xfrm>
            <a:off x="4703022" y="2213505"/>
            <a:ext cx="2121383" cy="1625138"/>
            <a:chOff x="613116" y="2430027"/>
            <a:chExt cx="2121383" cy="1625138"/>
          </a:xfrm>
        </p:grpSpPr>
        <p:pic>
          <p:nvPicPr>
            <p:cNvPr id="10" name="Google Shape;303;p18" descr="Why Encapsulation? | Java tutorial, Reading data, New students">
              <a:extLst>
                <a:ext uri="{FF2B5EF4-FFF2-40B4-BE49-F238E27FC236}">
                  <a16:creationId xmlns:a16="http://schemas.microsoft.com/office/drawing/2014/main" id="{B3840C87-8E69-CC65-E86D-A2F0AB974E53}"/>
                </a:ext>
              </a:extLst>
            </p:cNvPr>
            <p:cNvPicPr preferRelativeResize="0"/>
            <p:nvPr/>
          </p:nvPicPr>
          <p:blipFill rotWithShape="1">
            <a:blip r:embed="rId3">
              <a:alphaModFix/>
            </a:blip>
            <a:srcRect l="38137" t="9483" r="32474" b="51385"/>
            <a:stretch/>
          </p:blipFill>
          <p:spPr>
            <a:xfrm>
              <a:off x="613116" y="2430027"/>
              <a:ext cx="2100886" cy="1625138"/>
            </a:xfrm>
            <a:prstGeom prst="rect">
              <a:avLst/>
            </a:prstGeom>
            <a:noFill/>
            <a:ln>
              <a:noFill/>
            </a:ln>
          </p:spPr>
        </p:pic>
        <p:sp>
          <p:nvSpPr>
            <p:cNvPr id="14" name="Oval 13">
              <a:extLst>
                <a:ext uri="{FF2B5EF4-FFF2-40B4-BE49-F238E27FC236}">
                  <a16:creationId xmlns:a16="http://schemas.microsoft.com/office/drawing/2014/main" id="{D5DB77A2-7F63-C2DD-731A-ADC473E27F05}"/>
                </a:ext>
              </a:extLst>
            </p:cNvPr>
            <p:cNvSpPr/>
            <p:nvPr/>
          </p:nvSpPr>
          <p:spPr>
            <a:xfrm>
              <a:off x="2389427" y="2453541"/>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1" i="0" dirty="0">
                <a:solidFill>
                  <a:srgbClr val="1F1F1F"/>
                </a:solidFill>
                <a:latin typeface="Source Sans Pro"/>
                <a:ea typeface="Source Sans Pro"/>
                <a:cs typeface="Source Sans Pro"/>
                <a:sym typeface="Source Sans Pro"/>
              </a:rPr>
              <a:t>Encapsulation</a:t>
            </a:r>
            <a:r>
              <a:rPr lang="en-GB" b="1" dirty="0"/>
              <a:t> in UML and Code </a:t>
            </a:r>
            <a:endParaRPr dirty="0"/>
          </a:p>
        </p:txBody>
      </p:sp>
      <p:grpSp>
        <p:nvGrpSpPr>
          <p:cNvPr id="3" name="Group 2">
            <a:extLst>
              <a:ext uri="{FF2B5EF4-FFF2-40B4-BE49-F238E27FC236}">
                <a16:creationId xmlns:a16="http://schemas.microsoft.com/office/drawing/2014/main" id="{C81562BC-F5EA-0F24-FBC5-8541F4CA2969}"/>
              </a:ext>
            </a:extLst>
          </p:cNvPr>
          <p:cNvGrpSpPr/>
          <p:nvPr/>
        </p:nvGrpSpPr>
        <p:grpSpPr>
          <a:xfrm>
            <a:off x="7753371" y="3438774"/>
            <a:ext cx="4104579" cy="1295159"/>
            <a:chOff x="7753371" y="3438774"/>
            <a:chExt cx="4104579" cy="1295159"/>
          </a:xfrm>
        </p:grpSpPr>
        <p:pic>
          <p:nvPicPr>
            <p:cNvPr id="312" name="Google Shape;312;p19" descr="Text, letter&#10;&#10;Description automatically generated"/>
            <p:cNvPicPr preferRelativeResize="0"/>
            <p:nvPr/>
          </p:nvPicPr>
          <p:blipFill rotWithShape="1">
            <a:blip r:embed="rId3">
              <a:alphaModFix/>
            </a:blip>
            <a:srcRect t="71097"/>
            <a:stretch/>
          </p:blipFill>
          <p:spPr>
            <a:xfrm>
              <a:off x="7753371" y="3780742"/>
              <a:ext cx="4104579" cy="953191"/>
            </a:xfrm>
            <a:prstGeom prst="rect">
              <a:avLst/>
            </a:prstGeom>
            <a:noFill/>
            <a:ln w="28575" cap="flat" cmpd="sng">
              <a:solidFill>
                <a:srgbClr val="166623"/>
              </a:solidFill>
              <a:prstDash val="solid"/>
              <a:round/>
              <a:headEnd type="none" w="sm" len="sm"/>
              <a:tailEnd type="none" w="sm" len="sm"/>
            </a:ln>
          </p:spPr>
        </p:pic>
        <p:sp>
          <p:nvSpPr>
            <p:cNvPr id="2" name="TextBox 1">
              <a:extLst>
                <a:ext uri="{FF2B5EF4-FFF2-40B4-BE49-F238E27FC236}">
                  <a16:creationId xmlns:a16="http://schemas.microsoft.com/office/drawing/2014/main" id="{5DB161D4-D2AC-E7B8-221A-F0150A4DF20D}"/>
                </a:ext>
              </a:extLst>
            </p:cNvPr>
            <p:cNvSpPr txBox="1"/>
            <p:nvPr/>
          </p:nvSpPr>
          <p:spPr>
            <a:xfrm>
              <a:off x="8385695" y="3438774"/>
              <a:ext cx="2839930" cy="276999"/>
            </a:xfrm>
            <a:prstGeom prst="rect">
              <a:avLst/>
            </a:prstGeom>
            <a:noFill/>
            <a:ln w="28575">
              <a:solidFill>
                <a:srgbClr val="C00000"/>
              </a:solidFill>
            </a:ln>
          </p:spPr>
          <p:txBody>
            <a:bodyPr wrap="square" rtlCol="0">
              <a:spAutoFit/>
            </a:bodyPr>
            <a:lstStyle/>
            <a:p>
              <a:pPr algn="ctr"/>
              <a:r>
                <a:rPr lang="en-BE" sz="1200" dirty="0"/>
                <a:t>Restriction on changing data, gpa&gt;2.7</a:t>
              </a:r>
            </a:p>
          </p:txBody>
        </p:sp>
      </p:grpSp>
      <p:grpSp>
        <p:nvGrpSpPr>
          <p:cNvPr id="5" name="Group 4">
            <a:extLst>
              <a:ext uri="{FF2B5EF4-FFF2-40B4-BE49-F238E27FC236}">
                <a16:creationId xmlns:a16="http://schemas.microsoft.com/office/drawing/2014/main" id="{7DFCDCD0-1A05-6CEF-3EAA-4770AAFF8F30}"/>
              </a:ext>
            </a:extLst>
          </p:cNvPr>
          <p:cNvGrpSpPr/>
          <p:nvPr/>
        </p:nvGrpSpPr>
        <p:grpSpPr>
          <a:xfrm>
            <a:off x="-1" y="1638300"/>
            <a:ext cx="3469262" cy="2819400"/>
            <a:chOff x="-1" y="1638300"/>
            <a:chExt cx="3469262" cy="2819400"/>
          </a:xfrm>
        </p:grpSpPr>
        <p:pic>
          <p:nvPicPr>
            <p:cNvPr id="310" name="Google Shape;310;p19"/>
            <p:cNvPicPr preferRelativeResize="0"/>
            <p:nvPr/>
          </p:nvPicPr>
          <p:blipFill rotWithShape="1">
            <a:blip r:embed="rId4">
              <a:alphaModFix/>
            </a:blip>
            <a:srcRect/>
            <a:stretch/>
          </p:blipFill>
          <p:spPr>
            <a:xfrm>
              <a:off x="-1" y="1638300"/>
              <a:ext cx="3469262" cy="2819400"/>
            </a:xfrm>
            <a:prstGeom prst="rect">
              <a:avLst/>
            </a:prstGeom>
            <a:noFill/>
            <a:ln>
              <a:noFill/>
            </a:ln>
          </p:spPr>
        </p:pic>
        <p:sp>
          <p:nvSpPr>
            <p:cNvPr id="4" name="TextBox 3">
              <a:extLst>
                <a:ext uri="{FF2B5EF4-FFF2-40B4-BE49-F238E27FC236}">
                  <a16:creationId xmlns:a16="http://schemas.microsoft.com/office/drawing/2014/main" id="{BD3F19E9-B6E1-7B4D-4AE9-693D36EDA689}"/>
                </a:ext>
              </a:extLst>
            </p:cNvPr>
            <p:cNvSpPr txBox="1"/>
            <p:nvPr/>
          </p:nvSpPr>
          <p:spPr>
            <a:xfrm>
              <a:off x="979256" y="1638300"/>
              <a:ext cx="1510748" cy="307777"/>
            </a:xfrm>
            <a:prstGeom prst="rect">
              <a:avLst/>
            </a:prstGeom>
            <a:noFill/>
          </p:spPr>
          <p:txBody>
            <a:bodyPr wrap="square" rtlCol="0">
              <a:spAutoFit/>
            </a:bodyPr>
            <a:lstStyle/>
            <a:p>
              <a:r>
                <a:rPr lang="en-BE" dirty="0"/>
                <a:t>Class Diagram</a:t>
              </a:r>
            </a:p>
          </p:txBody>
        </p:sp>
      </p:grpSp>
      <p:pic>
        <p:nvPicPr>
          <p:cNvPr id="6" name="Google Shape;311;p19" descr="Graphical user interface, text, application&#10;&#10;Description automatically generated">
            <a:extLst>
              <a:ext uri="{FF2B5EF4-FFF2-40B4-BE49-F238E27FC236}">
                <a16:creationId xmlns:a16="http://schemas.microsoft.com/office/drawing/2014/main" id="{FFDDEB62-DE85-88E7-90BB-BDCC842360B5}"/>
              </a:ext>
            </a:extLst>
          </p:cNvPr>
          <p:cNvPicPr preferRelativeResize="0"/>
          <p:nvPr/>
        </p:nvPicPr>
        <p:blipFill rotWithShape="1">
          <a:blip r:embed="rId5">
            <a:alphaModFix/>
          </a:blip>
          <a:srcRect/>
          <a:stretch/>
        </p:blipFill>
        <p:spPr>
          <a:xfrm>
            <a:off x="3402229" y="1788489"/>
            <a:ext cx="4126771" cy="2945444"/>
          </a:xfrm>
          <a:prstGeom prst="rect">
            <a:avLst/>
          </a:prstGeom>
          <a:noFill/>
          <a:ln w="28575" cap="flat" cmpd="sng">
            <a:solidFill>
              <a:srgbClr val="166623"/>
            </a:solidFill>
            <a:prstDash val="solid"/>
            <a:round/>
            <a:headEnd type="none" w="sm" len="sm"/>
            <a:tailEnd type="none" w="sm" len="sm"/>
          </a:ln>
        </p:spPr>
      </p:pic>
      <p:grpSp>
        <p:nvGrpSpPr>
          <p:cNvPr id="15" name="Group 14">
            <a:extLst>
              <a:ext uri="{FF2B5EF4-FFF2-40B4-BE49-F238E27FC236}">
                <a16:creationId xmlns:a16="http://schemas.microsoft.com/office/drawing/2014/main" id="{B217462F-6179-7457-C3FE-78A0866CCF0A}"/>
              </a:ext>
            </a:extLst>
          </p:cNvPr>
          <p:cNvGrpSpPr/>
          <p:nvPr/>
        </p:nvGrpSpPr>
        <p:grpSpPr>
          <a:xfrm>
            <a:off x="5544151" y="1183907"/>
            <a:ext cx="2675825" cy="1135781"/>
            <a:chOff x="5544151" y="1183907"/>
            <a:chExt cx="2675825" cy="1135781"/>
          </a:xfrm>
        </p:grpSpPr>
        <p:sp>
          <p:nvSpPr>
            <p:cNvPr id="7" name="Right Brace 6">
              <a:extLst>
                <a:ext uri="{FF2B5EF4-FFF2-40B4-BE49-F238E27FC236}">
                  <a16:creationId xmlns:a16="http://schemas.microsoft.com/office/drawing/2014/main" id="{3695F89D-0B90-DE01-AEB0-C4381F812056}"/>
                </a:ext>
              </a:extLst>
            </p:cNvPr>
            <p:cNvSpPr/>
            <p:nvPr/>
          </p:nvSpPr>
          <p:spPr>
            <a:xfrm>
              <a:off x="5544151" y="1946077"/>
              <a:ext cx="134753" cy="37361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9" name="Straight Arrow Connector 8">
              <a:extLst>
                <a:ext uri="{FF2B5EF4-FFF2-40B4-BE49-F238E27FC236}">
                  <a16:creationId xmlns:a16="http://schemas.microsoft.com/office/drawing/2014/main" id="{F28394BB-6463-F87F-832A-7319CB4851A0}"/>
                </a:ext>
              </a:extLst>
            </p:cNvPr>
            <p:cNvCxnSpPr>
              <a:cxnSpLocks/>
            </p:cNvCxnSpPr>
            <p:nvPr/>
          </p:nvCxnSpPr>
          <p:spPr>
            <a:xfrm flipH="1">
              <a:off x="5678904" y="1491684"/>
              <a:ext cx="1058780" cy="5584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DD945-79B6-95F0-8C0A-6F3624DCC37E}"/>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No manipulation</a:t>
              </a:r>
            </a:p>
          </p:txBody>
        </p:sp>
      </p:grpSp>
      <p:grpSp>
        <p:nvGrpSpPr>
          <p:cNvPr id="16" name="Group 15">
            <a:extLst>
              <a:ext uri="{FF2B5EF4-FFF2-40B4-BE49-F238E27FC236}">
                <a16:creationId xmlns:a16="http://schemas.microsoft.com/office/drawing/2014/main" id="{71877545-43BC-FAAA-7A1F-92CB02C64D87}"/>
              </a:ext>
            </a:extLst>
          </p:cNvPr>
          <p:cNvGrpSpPr/>
          <p:nvPr/>
        </p:nvGrpSpPr>
        <p:grpSpPr>
          <a:xfrm>
            <a:off x="6033436" y="2050181"/>
            <a:ext cx="3057847" cy="2329314"/>
            <a:chOff x="5162129" y="1183907"/>
            <a:chExt cx="3057847" cy="2329314"/>
          </a:xfrm>
        </p:grpSpPr>
        <p:sp>
          <p:nvSpPr>
            <p:cNvPr id="17" name="Right Brace 16">
              <a:extLst>
                <a:ext uri="{FF2B5EF4-FFF2-40B4-BE49-F238E27FC236}">
                  <a16:creationId xmlns:a16="http://schemas.microsoft.com/office/drawing/2014/main" id="{5184B665-3AE5-D013-6625-E5073A470488}"/>
                </a:ext>
              </a:extLst>
            </p:cNvPr>
            <p:cNvSpPr/>
            <p:nvPr/>
          </p:nvSpPr>
          <p:spPr>
            <a:xfrm>
              <a:off x="5162129" y="2050181"/>
              <a:ext cx="75617" cy="146304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FD18A467-6BFD-8359-42FE-96550250DE5B}"/>
                </a:ext>
              </a:extLst>
            </p:cNvPr>
            <p:cNvCxnSpPr>
              <a:cxnSpLocks/>
            </p:cNvCxnSpPr>
            <p:nvPr/>
          </p:nvCxnSpPr>
          <p:spPr>
            <a:xfrm flipH="1">
              <a:off x="5336987" y="1491684"/>
              <a:ext cx="1400697" cy="9032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DD4396-3281-77A3-2EA2-0972FFC91051}"/>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Changing data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18" name="Google Shape;318;p20"/>
          <p:cNvSpPr txBox="1"/>
          <p:nvPr/>
        </p:nvSpPr>
        <p:spPr>
          <a:xfrm>
            <a:off x="838200" y="1856125"/>
            <a:ext cx="10191750" cy="120032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F1F1F"/>
                </a:solidFill>
                <a:latin typeface="Source Sans Pro"/>
                <a:ea typeface="Source Sans Pro"/>
                <a:cs typeface="Source Sans Pro"/>
                <a:sym typeface="Source Sans Pro"/>
              </a:rPr>
              <a:t>Decomposition</a:t>
            </a:r>
            <a:r>
              <a:rPr lang="en-GB" sz="2400" b="0" i="0">
                <a:solidFill>
                  <a:srgbClr val="1F1F1F"/>
                </a:solidFill>
                <a:latin typeface="Source Sans Pro"/>
                <a:ea typeface="Source Sans Pro"/>
                <a:cs typeface="Source Sans Pro"/>
                <a:sym typeface="Source Sans Pro"/>
              </a:rPr>
              <a:t> is taking a whole thing and dividing it up into different parts. </a:t>
            </a:r>
            <a:r>
              <a:rPr lang="en-GB" sz="2400">
                <a:solidFill>
                  <a:srgbClr val="333333"/>
                </a:solidFill>
                <a:latin typeface="Helvetica Neue"/>
                <a:ea typeface="Helvetica Neue"/>
                <a:cs typeface="Helvetica Neue"/>
                <a:sym typeface="Helvetica Neue"/>
              </a:rPr>
              <a:t> </a:t>
            </a:r>
            <a:r>
              <a:rPr lang="en-GB" sz="2400" b="0" i="0">
                <a:solidFill>
                  <a:srgbClr val="1F1F1F"/>
                </a:solidFill>
                <a:latin typeface="Source Sans Pro"/>
                <a:ea typeface="Source Sans Pro"/>
                <a:cs typeface="Source Sans Pro"/>
                <a:sym typeface="Source Sans Pro"/>
              </a:rPr>
              <a:t>Or, on the flip side, taking a bunch of separate parts with different functionalities and combining them to form a whole. </a:t>
            </a:r>
            <a:endParaRPr sz="2400" b="0" i="0">
              <a:solidFill>
                <a:srgbClr val="333333"/>
              </a:solidFill>
              <a:latin typeface="Helvetica Neue"/>
              <a:ea typeface="Helvetica Neue"/>
              <a:cs typeface="Helvetica Neue"/>
              <a:sym typeface="Helvetica Neue"/>
            </a:endParaRPr>
          </a:p>
        </p:txBody>
      </p:sp>
      <p:pic>
        <p:nvPicPr>
          <p:cNvPr id="319" name="Google Shape;319;p20" descr="Review: I want a car that is comfortable and not complicated for what may  be my last car - The Globe and Mail"/>
          <p:cNvPicPr preferRelativeResize="0"/>
          <p:nvPr/>
        </p:nvPicPr>
        <p:blipFill rotWithShape="1">
          <a:blip r:embed="rId3">
            <a:alphaModFix/>
          </a:blip>
          <a:srcRect/>
          <a:stretch/>
        </p:blipFill>
        <p:spPr>
          <a:xfrm>
            <a:off x="1581150" y="3823398"/>
            <a:ext cx="3212764" cy="2185152"/>
          </a:xfrm>
          <a:prstGeom prst="rect">
            <a:avLst/>
          </a:prstGeom>
          <a:noFill/>
          <a:ln>
            <a:noFill/>
          </a:ln>
        </p:spPr>
      </p:pic>
      <p:pic>
        <p:nvPicPr>
          <p:cNvPr id="320" name="Google Shape;320;p20" descr="9 Best Mini Fridges of 2022"/>
          <p:cNvPicPr preferRelativeResize="0"/>
          <p:nvPr/>
        </p:nvPicPr>
        <p:blipFill rotWithShape="1">
          <a:blip r:embed="rId4">
            <a:alphaModFix/>
          </a:blip>
          <a:srcRect l="18581" t="5227" r="16719" b="3360"/>
          <a:stretch/>
        </p:blipFill>
        <p:spPr>
          <a:xfrm>
            <a:off x="6971095" y="3406930"/>
            <a:ext cx="2615817" cy="27719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27" name="Google Shape;327;p21"/>
          <p:cNvSpPr txBox="1"/>
          <p:nvPr/>
        </p:nvSpPr>
        <p:spPr>
          <a:xfrm>
            <a:off x="2050251" y="2209741"/>
            <a:ext cx="80367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i="0">
                <a:solidFill>
                  <a:srgbClr val="166623"/>
                </a:solidFill>
                <a:latin typeface="Source Sans Pro"/>
                <a:ea typeface="Source Sans Pro"/>
                <a:cs typeface="Source Sans Pro"/>
                <a:sym typeface="Source Sans Pro"/>
              </a:rPr>
              <a:t>There are three types of relationships found in decomposition</a:t>
            </a:r>
            <a:r>
              <a:rPr lang="en-GB" sz="3600" b="1">
                <a:solidFill>
                  <a:srgbClr val="166623"/>
                </a:solidFill>
                <a:latin typeface="Source Sans Pro"/>
                <a:ea typeface="Source Sans Pro"/>
                <a:cs typeface="Source Sans Pro"/>
                <a:sym typeface="Source Sans Pro"/>
              </a:rPr>
              <a:t>:</a:t>
            </a:r>
            <a:endParaRPr sz="3600" b="1" i="0">
              <a:solidFill>
                <a:srgbClr val="166623"/>
              </a:solidFill>
              <a:latin typeface="Source Sans Pro"/>
              <a:ea typeface="Source Sans Pro"/>
              <a:cs typeface="Source Sans Pro"/>
              <a:sym typeface="Source Sans Pro"/>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Association</a:t>
            </a:r>
            <a:endParaRPr sz="3200" b="0" i="0" u="none" strike="noStrike" cap="none">
              <a:solidFill>
                <a:srgbClr val="166623"/>
              </a:solidFill>
              <a:latin typeface="Open Sans"/>
              <a:ea typeface="Open Sans"/>
              <a:cs typeface="Open Sans"/>
              <a:sym typeface="Open Sans"/>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Aggregation</a:t>
            </a:r>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Composition</a:t>
            </a:r>
            <a:endParaRPr sz="3200" b="0" i="0" u="none" strike="noStrike" cap="none">
              <a:solidFill>
                <a:srgbClr val="166623"/>
              </a:solidFill>
              <a:latin typeface="Open Sans"/>
              <a:ea typeface="Open Sans"/>
              <a:cs typeface="Open Sans"/>
              <a:sym typeface="Open Sans"/>
            </a:endParaRPr>
          </a:p>
        </p:txBody>
      </p:sp>
      <p:sp>
        <p:nvSpPr>
          <p:cNvPr id="328" name="Google Shape;328;p21"/>
          <p:cNvSpPr/>
          <p:nvPr/>
        </p:nvSpPr>
        <p:spPr>
          <a:xfrm>
            <a:off x="1743070" y="2157413"/>
            <a:ext cx="8343900" cy="291465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Association</a:t>
            </a:r>
            <a:endParaRPr/>
          </a:p>
        </p:txBody>
      </p:sp>
      <p:grpSp>
        <p:nvGrpSpPr>
          <p:cNvPr id="335" name="Google Shape;335;p22"/>
          <p:cNvGrpSpPr/>
          <p:nvPr/>
        </p:nvGrpSpPr>
        <p:grpSpPr>
          <a:xfrm>
            <a:off x="838200" y="1690689"/>
            <a:ext cx="9763125" cy="1595436"/>
            <a:chOff x="838200" y="2386013"/>
            <a:chExt cx="10277475" cy="2111221"/>
          </a:xfrm>
        </p:grpSpPr>
        <p:sp>
          <p:nvSpPr>
            <p:cNvPr id="336" name="Google Shape;336;p22"/>
            <p:cNvSpPr txBox="1"/>
            <p:nvPr/>
          </p:nvSpPr>
          <p:spPr>
            <a:xfrm>
              <a:off x="957263" y="2581162"/>
              <a:ext cx="10008393"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800" b="1" i="0">
                  <a:solidFill>
                    <a:srgbClr val="166623"/>
                  </a:solidFill>
                  <a:latin typeface="Open Sans"/>
                  <a:ea typeface="Open Sans"/>
                  <a:cs typeface="Open Sans"/>
                  <a:sym typeface="Open Sans"/>
                </a:rPr>
                <a:t>Association</a:t>
              </a:r>
              <a:r>
                <a:rPr lang="en-GB" sz="2800" b="0" i="0">
                  <a:solidFill>
                    <a:srgbClr val="166623"/>
                  </a:solidFill>
                  <a:latin typeface="Open Sans"/>
                  <a:ea typeface="Open Sans"/>
                  <a:cs typeface="Open Sans"/>
                  <a:sym typeface="Open Sans"/>
                </a:rPr>
                <a:t> is “some” relationship. This means that there is a loose relationship between two objects. These objects may interact with each other for some time.</a:t>
              </a:r>
              <a:endParaRPr/>
            </a:p>
          </p:txBody>
        </p:sp>
        <p:sp>
          <p:nvSpPr>
            <p:cNvPr id="337" name="Google Shape;337;p22"/>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8" name="Google Shape;338;p22" descr="Diagram&#10;&#10;Description automatically generated with medium confidence"/>
          <p:cNvPicPr preferRelativeResize="0"/>
          <p:nvPr/>
        </p:nvPicPr>
        <p:blipFill rotWithShape="1">
          <a:blip r:embed="rId3">
            <a:alphaModFix/>
          </a:blip>
          <a:srcRect/>
          <a:stretch/>
        </p:blipFill>
        <p:spPr>
          <a:xfrm>
            <a:off x="436561" y="3885402"/>
            <a:ext cx="5986530" cy="2290764"/>
          </a:xfrm>
          <a:prstGeom prst="rect">
            <a:avLst/>
          </a:prstGeom>
          <a:noFill/>
          <a:ln>
            <a:noFill/>
          </a:ln>
        </p:spPr>
      </p:pic>
      <p:grpSp>
        <p:nvGrpSpPr>
          <p:cNvPr id="339" name="Google Shape;339;p22"/>
          <p:cNvGrpSpPr/>
          <p:nvPr/>
        </p:nvGrpSpPr>
        <p:grpSpPr>
          <a:xfrm>
            <a:off x="6915151" y="3885402"/>
            <a:ext cx="4643438" cy="2290764"/>
            <a:chOff x="5257800" y="2581274"/>
            <a:chExt cx="4643438" cy="2290764"/>
          </a:xfrm>
        </p:grpSpPr>
        <p:sp>
          <p:nvSpPr>
            <p:cNvPr id="340" name="Google Shape;340;p22"/>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2"/>
            <p:cNvSpPr txBox="1"/>
            <p:nvPr/>
          </p:nvSpPr>
          <p:spPr>
            <a:xfrm>
              <a:off x="5429250" y="2757160"/>
              <a:ext cx="43576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166623"/>
                  </a:solidFill>
                  <a:latin typeface="Calibri"/>
                  <a:ea typeface="Calibri"/>
                  <a:cs typeface="Calibri"/>
                  <a:sym typeface="Calibri"/>
                </a:rPr>
                <a:t>public class Student{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public void play (Sport sport){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
                                        </p:tgtEl>
                                        <p:attrNameLst>
                                          <p:attrName>style.visibility</p:attrName>
                                        </p:attrNameLst>
                                      </p:cBhvr>
                                      <p:to>
                                        <p:strVal val="visible"/>
                                      </p:to>
                                    </p:set>
                                    <p:animEffect transition="in" filter="fade">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Aggregation </a:t>
            </a:r>
            <a:endParaRPr/>
          </a:p>
        </p:txBody>
      </p:sp>
      <p:grpSp>
        <p:nvGrpSpPr>
          <p:cNvPr id="348" name="Google Shape;348;p23"/>
          <p:cNvGrpSpPr/>
          <p:nvPr/>
        </p:nvGrpSpPr>
        <p:grpSpPr>
          <a:xfrm>
            <a:off x="838200" y="1763008"/>
            <a:ext cx="9763125" cy="1325564"/>
            <a:chOff x="838200" y="2481711"/>
            <a:chExt cx="10277475" cy="1754102"/>
          </a:xfrm>
        </p:grpSpPr>
        <p:sp>
          <p:nvSpPr>
            <p:cNvPr id="349" name="Google Shape;349;p23"/>
            <p:cNvSpPr txBox="1"/>
            <p:nvPr/>
          </p:nvSpPr>
          <p:spPr>
            <a:xfrm>
              <a:off x="972740" y="2647432"/>
              <a:ext cx="10008393" cy="15883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dirty="0">
                  <a:solidFill>
                    <a:srgbClr val="166623"/>
                  </a:solidFill>
                  <a:latin typeface="Open Sans"/>
                  <a:ea typeface="Open Sans"/>
                  <a:cs typeface="Open Sans"/>
                  <a:sym typeface="Open Sans"/>
                </a:rPr>
                <a:t>Aggregation </a:t>
              </a:r>
              <a:r>
                <a:rPr lang="en-GB" sz="2400" i="0" dirty="0">
                  <a:solidFill>
                    <a:srgbClr val="166623"/>
                  </a:solidFill>
                  <a:latin typeface="Open Sans"/>
                  <a:ea typeface="Open Sans"/>
                  <a:cs typeface="Open Sans"/>
                  <a:sym typeface="Open Sans"/>
                </a:rPr>
                <a:t>is a has-a relationship where a whole has parts that belong to it. The has-a relationship from the whole to the parts is considered weak.</a:t>
              </a:r>
              <a:endParaRPr dirty="0"/>
            </a:p>
          </p:txBody>
        </p:sp>
        <p:sp>
          <p:nvSpPr>
            <p:cNvPr id="350" name="Google Shape;350;p23"/>
            <p:cNvSpPr/>
            <p:nvPr/>
          </p:nvSpPr>
          <p:spPr>
            <a:xfrm>
              <a:off x="838200" y="2481711"/>
              <a:ext cx="10277475" cy="1754102"/>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1" name="Google Shape;351;p23"/>
          <p:cNvGrpSpPr/>
          <p:nvPr/>
        </p:nvGrpSpPr>
        <p:grpSpPr>
          <a:xfrm>
            <a:off x="5417321" y="3428999"/>
            <a:ext cx="6538969" cy="3198206"/>
            <a:chOff x="5257800" y="2581274"/>
            <a:chExt cx="4861058" cy="2299458"/>
          </a:xfrm>
        </p:grpSpPr>
        <p:sp>
          <p:nvSpPr>
            <p:cNvPr id="352" name="Google Shape;352;p23"/>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3"/>
            <p:cNvSpPr txBox="1"/>
            <p:nvPr/>
          </p:nvSpPr>
          <p:spPr>
            <a:xfrm>
              <a:off x="5503602" y="2623611"/>
              <a:ext cx="4615256" cy="22571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rgbClr val="166623"/>
                  </a:solidFill>
                  <a:latin typeface="Calibri"/>
                  <a:ea typeface="Calibri"/>
                  <a:cs typeface="Calibri"/>
                  <a:sym typeface="Calibri"/>
                </a:rPr>
                <a:t>public class Airliner{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private ArrayList&lt;CrewMember&gt; crew;</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Airliner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crew = new ArrayList&lt;CrewMember&gt;</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void add (CrewMember crewMember)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 …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a:t>
              </a:r>
              <a:endParaRPr/>
            </a:p>
          </p:txBody>
        </p:sp>
      </p:grpSp>
      <p:pic>
        <p:nvPicPr>
          <p:cNvPr id="354" name="Google Shape;354;p23" descr="Diagram&#10;&#10;Description automatically generated"/>
          <p:cNvPicPr preferRelativeResize="0"/>
          <p:nvPr/>
        </p:nvPicPr>
        <p:blipFill rotWithShape="1">
          <a:blip r:embed="rId3">
            <a:alphaModFix/>
          </a:blip>
          <a:srcRect/>
          <a:stretch/>
        </p:blipFill>
        <p:spPr>
          <a:xfrm>
            <a:off x="109537" y="4066777"/>
            <a:ext cx="5193480" cy="1910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Composition </a:t>
            </a:r>
            <a:endParaRPr/>
          </a:p>
        </p:txBody>
      </p:sp>
      <p:grpSp>
        <p:nvGrpSpPr>
          <p:cNvPr id="361" name="Google Shape;361;p24"/>
          <p:cNvGrpSpPr/>
          <p:nvPr/>
        </p:nvGrpSpPr>
        <p:grpSpPr>
          <a:xfrm>
            <a:off x="838200" y="1690689"/>
            <a:ext cx="9763125" cy="1595435"/>
            <a:chOff x="838200" y="2386013"/>
            <a:chExt cx="10277475" cy="2111221"/>
          </a:xfrm>
        </p:grpSpPr>
        <p:sp>
          <p:nvSpPr>
            <p:cNvPr id="362" name="Google Shape;362;p24"/>
            <p:cNvSpPr txBox="1"/>
            <p:nvPr/>
          </p:nvSpPr>
          <p:spPr>
            <a:xfrm>
              <a:off x="957263" y="2467719"/>
              <a:ext cx="10008393" cy="191414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200" b="1" i="0" dirty="0">
                  <a:solidFill>
                    <a:srgbClr val="166623"/>
                  </a:solidFill>
                  <a:latin typeface="Open Sans"/>
                  <a:ea typeface="Open Sans"/>
                  <a:cs typeface="Open Sans"/>
                  <a:sym typeface="Open Sans"/>
                </a:rPr>
                <a:t>Composition </a:t>
              </a:r>
              <a:r>
                <a:rPr lang="en-GB" sz="2200" dirty="0">
                  <a:solidFill>
                    <a:srgbClr val="166623"/>
                  </a:solidFill>
                  <a:latin typeface="Open Sans"/>
                  <a:ea typeface="Open Sans"/>
                  <a:cs typeface="Open Sans"/>
                  <a:sym typeface="Open Sans"/>
                </a:rPr>
                <a:t>is an exclusive containment of parts, otherwise known as a strong has-a relationship. What this means is that the whole cannot exist without its parts. If it loses any of its parts, the whole ceases to exist. If the whole is destroyed, then all of its parts are destroyed too.</a:t>
              </a:r>
              <a:endParaRPr sz="2200" dirty="0"/>
            </a:p>
          </p:txBody>
        </p:sp>
        <p:sp>
          <p:nvSpPr>
            <p:cNvPr id="363" name="Google Shape;363;p24"/>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4" name="Google Shape;364;p24"/>
          <p:cNvGrpSpPr/>
          <p:nvPr/>
        </p:nvGrpSpPr>
        <p:grpSpPr>
          <a:xfrm>
            <a:off x="6560321" y="3795404"/>
            <a:ext cx="3875681" cy="2037502"/>
            <a:chOff x="5257800" y="2844713"/>
            <a:chExt cx="2881174" cy="1464931"/>
          </a:xfrm>
        </p:grpSpPr>
        <p:sp>
          <p:nvSpPr>
            <p:cNvPr id="365" name="Google Shape;365;p24"/>
            <p:cNvSpPr/>
            <p:nvPr/>
          </p:nvSpPr>
          <p:spPr>
            <a:xfrm>
              <a:off x="5257800" y="2844713"/>
              <a:ext cx="2650553" cy="146493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4"/>
            <p:cNvSpPr txBox="1"/>
            <p:nvPr/>
          </p:nvSpPr>
          <p:spPr>
            <a:xfrm>
              <a:off x="5380700" y="2844713"/>
              <a:ext cx="2758274" cy="139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166623"/>
                  </a:solidFill>
                  <a:latin typeface="Calibri"/>
                  <a:ea typeface="Calibri"/>
                  <a:cs typeface="Calibri"/>
                  <a:sym typeface="Calibri"/>
                </a:rPr>
                <a:t>public class House{</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private Room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public House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room = new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a:t>
              </a:r>
              <a:endParaRPr dirty="0"/>
            </a:p>
          </p:txBody>
        </p:sp>
      </p:grpSp>
      <p:pic>
        <p:nvPicPr>
          <p:cNvPr id="367" name="Google Shape;367;p24" descr="Diagram&#10;&#10;Description automatically generated"/>
          <p:cNvPicPr preferRelativeResize="0"/>
          <p:nvPr/>
        </p:nvPicPr>
        <p:blipFill rotWithShape="1">
          <a:blip r:embed="rId3">
            <a:alphaModFix/>
          </a:blip>
          <a:srcRect/>
          <a:stretch/>
        </p:blipFill>
        <p:spPr>
          <a:xfrm>
            <a:off x="303086" y="3928457"/>
            <a:ext cx="4979121" cy="180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dissolve">
                                      <p:cBhvr>
                                        <p:cTn id="7" dur="5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26271" y="1837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Generalization and Inheritance</a:t>
            </a:r>
            <a:endParaRPr/>
          </a:p>
        </p:txBody>
      </p:sp>
      <p:pic>
        <p:nvPicPr>
          <p:cNvPr id="374" name="Google Shape;374;p25" descr="Diagram&#10;&#10;Description automatically generated"/>
          <p:cNvPicPr preferRelativeResize="0"/>
          <p:nvPr/>
        </p:nvPicPr>
        <p:blipFill rotWithShape="1">
          <a:blip r:embed="rId3">
            <a:alphaModFix/>
          </a:blip>
          <a:srcRect/>
          <a:stretch/>
        </p:blipFill>
        <p:spPr>
          <a:xfrm>
            <a:off x="202404" y="1509350"/>
            <a:ext cx="1928090" cy="2662600"/>
          </a:xfrm>
          <a:prstGeom prst="rect">
            <a:avLst/>
          </a:prstGeom>
          <a:noFill/>
          <a:ln>
            <a:noFill/>
          </a:ln>
        </p:spPr>
      </p:pic>
      <p:pic>
        <p:nvPicPr>
          <p:cNvPr id="375" name="Google Shape;375;p25" descr="Diagram&#10;&#10;Description automatically generated"/>
          <p:cNvPicPr preferRelativeResize="0"/>
          <p:nvPr/>
        </p:nvPicPr>
        <p:blipFill rotWithShape="1">
          <a:blip r:embed="rId4">
            <a:alphaModFix/>
          </a:blip>
          <a:srcRect/>
          <a:stretch/>
        </p:blipFill>
        <p:spPr>
          <a:xfrm>
            <a:off x="2130495" y="1331913"/>
            <a:ext cx="3254376" cy="3254376"/>
          </a:xfrm>
          <a:prstGeom prst="rect">
            <a:avLst/>
          </a:prstGeom>
          <a:noFill/>
          <a:ln>
            <a:noFill/>
          </a:ln>
        </p:spPr>
      </p:pic>
      <p:sp>
        <p:nvSpPr>
          <p:cNvPr id="376" name="Google Shape;376;p25"/>
          <p:cNvSpPr txBox="1"/>
          <p:nvPr/>
        </p:nvSpPr>
        <p:spPr>
          <a:xfrm>
            <a:off x="6676297" y="1301524"/>
            <a:ext cx="4005262" cy="3108543"/>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abstract class Animal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String name;</a:t>
            </a:r>
            <a:br>
              <a:rPr lang="en-GB" sz="1400">
                <a:solidFill>
                  <a:srgbClr val="166623"/>
                </a:solidFill>
                <a:latin typeface="Calibri"/>
                <a:ea typeface="Calibri"/>
                <a:cs typeface="Calibri"/>
                <a:sym typeface="Calibri"/>
              </a:rPr>
            </a:b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Animal(String pateName, int legs, int tails)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this.name = pateName;</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this.numberOfLegs = 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this.numberOfTails =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walk()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run()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eat()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7" name="Google Shape;377;p25"/>
          <p:cNvSpPr txBox="1"/>
          <p:nvPr/>
        </p:nvSpPr>
        <p:spPr>
          <a:xfrm>
            <a:off x="5084831" y="4725868"/>
            <a:ext cx="3368675"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Dog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Dog(String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playFetch</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
        <p:nvSpPr>
          <p:cNvPr id="378" name="Google Shape;378;p25"/>
          <p:cNvSpPr txBox="1"/>
          <p:nvPr/>
        </p:nvSpPr>
        <p:spPr>
          <a:xfrm>
            <a:off x="8585598" y="4736861"/>
            <a:ext cx="3368674"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Cat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Cat(String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playWithYarn</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fade">
                                      <p:cBhvr>
                                        <p:cTn id="22" dur="500"/>
                                        <p:tgtEl>
                                          <p:spTgt spid="377"/>
                                        </p:tgtEl>
                                      </p:cBhvr>
                                    </p:animEffect>
                                  </p:childTnLst>
                                </p:cTn>
                              </p:par>
                              <p:par>
                                <p:cTn id="23" presetID="10"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fade">
                                      <p:cBhvr>
                                        <p:cTn id="25"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5" name="Rounded Rectangle 4">
            <a:extLst>
              <a:ext uri="{FF2B5EF4-FFF2-40B4-BE49-F238E27FC236}">
                <a16:creationId xmlns:a16="http://schemas.microsoft.com/office/drawing/2014/main" id="{186CA081-5806-BBE9-31D7-17B3A63D8BFF}"/>
              </a:ext>
            </a:extLst>
          </p:cNvPr>
          <p:cNvSpPr/>
          <p:nvPr/>
        </p:nvSpPr>
        <p:spPr>
          <a:xfrm>
            <a:off x="1109402" y="3968695"/>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600" dirty="0">
                <a:solidFill>
                  <a:srgbClr val="166623"/>
                </a:solidFill>
              </a:rPr>
              <a:t>Coupling</a:t>
            </a:r>
          </a:p>
        </p:txBody>
      </p:sp>
      <p:sp>
        <p:nvSpPr>
          <p:cNvPr id="6" name="Rounded Rectangle 5">
            <a:extLst>
              <a:ext uri="{FF2B5EF4-FFF2-40B4-BE49-F238E27FC236}">
                <a16:creationId xmlns:a16="http://schemas.microsoft.com/office/drawing/2014/main" id="{A35BE2A6-0409-A8D7-A42A-51907B0D2E9D}"/>
              </a:ext>
            </a:extLst>
          </p:cNvPr>
          <p:cNvSpPr/>
          <p:nvPr/>
        </p:nvSpPr>
        <p:spPr>
          <a:xfrm>
            <a:off x="4845842" y="3985983"/>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Cohesion</a:t>
            </a:r>
          </a:p>
        </p:txBody>
      </p:sp>
      <p:grpSp>
        <p:nvGrpSpPr>
          <p:cNvPr id="15" name="Group 14">
            <a:extLst>
              <a:ext uri="{FF2B5EF4-FFF2-40B4-BE49-F238E27FC236}">
                <a16:creationId xmlns:a16="http://schemas.microsoft.com/office/drawing/2014/main" id="{05D596DD-BEC4-5FE4-50AE-C24C7C1D0063}"/>
              </a:ext>
            </a:extLst>
          </p:cNvPr>
          <p:cNvGrpSpPr/>
          <p:nvPr/>
        </p:nvGrpSpPr>
        <p:grpSpPr>
          <a:xfrm>
            <a:off x="7918842" y="1302175"/>
            <a:ext cx="3886800" cy="2683808"/>
            <a:chOff x="7918842" y="1302175"/>
            <a:chExt cx="3886800" cy="2683808"/>
          </a:xfrm>
        </p:grpSpPr>
        <p:sp>
          <p:nvSpPr>
            <p:cNvPr id="8" name="Rounded Rectangle 7">
              <a:extLst>
                <a:ext uri="{FF2B5EF4-FFF2-40B4-BE49-F238E27FC236}">
                  <a16:creationId xmlns:a16="http://schemas.microsoft.com/office/drawing/2014/main" id="{E1C48010-293D-00DA-4CC8-3AD2FF51C101}"/>
                </a:ext>
              </a:extLst>
            </p:cNvPr>
            <p:cNvSpPr/>
            <p:nvPr/>
          </p:nvSpPr>
          <p:spPr>
            <a:xfrm>
              <a:off x="8901107" y="1302175"/>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Module</a:t>
              </a:r>
            </a:p>
          </p:txBody>
        </p:sp>
        <p:sp>
          <p:nvSpPr>
            <p:cNvPr id="9" name="Rounded Rectangle 8">
              <a:extLst>
                <a:ext uri="{FF2B5EF4-FFF2-40B4-BE49-F238E27FC236}">
                  <a16:creationId xmlns:a16="http://schemas.microsoft.com/office/drawing/2014/main" id="{50C79524-1773-FFBE-F303-68CFF7E15284}"/>
                </a:ext>
              </a:extLst>
            </p:cNvPr>
            <p:cNvSpPr/>
            <p:nvPr/>
          </p:nvSpPr>
          <p:spPr>
            <a:xfrm>
              <a:off x="10073279" y="3183774"/>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Classes</a:t>
              </a:r>
            </a:p>
          </p:txBody>
        </p:sp>
        <p:sp>
          <p:nvSpPr>
            <p:cNvPr id="10" name="Rounded Rectangle 9">
              <a:extLst>
                <a:ext uri="{FF2B5EF4-FFF2-40B4-BE49-F238E27FC236}">
                  <a16:creationId xmlns:a16="http://schemas.microsoft.com/office/drawing/2014/main" id="{72258338-2D61-E18E-B39A-4661DE36D372}"/>
                </a:ext>
              </a:extLst>
            </p:cNvPr>
            <p:cNvSpPr/>
            <p:nvPr/>
          </p:nvSpPr>
          <p:spPr>
            <a:xfrm>
              <a:off x="7918842" y="3227053"/>
              <a:ext cx="1839521"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Methods</a:t>
              </a:r>
            </a:p>
          </p:txBody>
        </p:sp>
        <p:cxnSp>
          <p:nvCxnSpPr>
            <p:cNvPr id="12" name="Straight Arrow Connector 11">
              <a:extLst>
                <a:ext uri="{FF2B5EF4-FFF2-40B4-BE49-F238E27FC236}">
                  <a16:creationId xmlns:a16="http://schemas.microsoft.com/office/drawing/2014/main" id="{D3164371-B0A1-FB1C-6B26-4855C87231B0}"/>
                </a:ext>
              </a:extLst>
            </p:cNvPr>
            <p:cNvCxnSpPr>
              <a:stCxn id="8" idx="2"/>
              <a:endCxn id="10" idx="0"/>
            </p:cNvCxnSpPr>
            <p:nvPr/>
          </p:nvCxnSpPr>
          <p:spPr>
            <a:xfrm flipH="1">
              <a:off x="8838603" y="2061105"/>
              <a:ext cx="928686" cy="116594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C1BD-000A-CC90-E6ED-CC4B36976663}"/>
                </a:ext>
              </a:extLst>
            </p:cNvPr>
            <p:cNvCxnSpPr>
              <a:stCxn id="8" idx="2"/>
              <a:endCxn id="9" idx="0"/>
            </p:cNvCxnSpPr>
            <p:nvPr/>
          </p:nvCxnSpPr>
          <p:spPr>
            <a:xfrm>
              <a:off x="9767289" y="2061105"/>
              <a:ext cx="1172172" cy="1122669"/>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67425DD-E912-3D10-E0D7-D466580A7388}"/>
              </a:ext>
            </a:extLst>
          </p:cNvPr>
          <p:cNvGrpSpPr/>
          <p:nvPr/>
        </p:nvGrpSpPr>
        <p:grpSpPr>
          <a:xfrm>
            <a:off x="6226559" y="4397036"/>
            <a:ext cx="5404867" cy="2117792"/>
            <a:chOff x="6226559" y="4397036"/>
            <a:chExt cx="5404867" cy="2117792"/>
          </a:xfrm>
        </p:grpSpPr>
        <p:pic>
          <p:nvPicPr>
            <p:cNvPr id="3" name="Picture 2" descr="Graphical user interface, text, application&#10;&#10;Description automatically generated">
              <a:extLst>
                <a:ext uri="{FF2B5EF4-FFF2-40B4-BE49-F238E27FC236}">
                  <a16:creationId xmlns:a16="http://schemas.microsoft.com/office/drawing/2014/main" id="{C03EA6DD-DCA6-4F6C-6CC3-885EE41649E3}"/>
                </a:ext>
              </a:extLst>
            </p:cNvPr>
            <p:cNvPicPr>
              <a:picLocks noChangeAspect="1"/>
            </p:cNvPicPr>
            <p:nvPr/>
          </p:nvPicPr>
          <p:blipFill>
            <a:blip r:embed="rId3"/>
            <a:stretch>
              <a:fillRect/>
            </a:stretch>
          </p:blipFill>
          <p:spPr>
            <a:xfrm>
              <a:off x="8515131" y="4397036"/>
              <a:ext cx="3116295" cy="2117792"/>
            </a:xfrm>
            <a:prstGeom prst="rect">
              <a:avLst/>
            </a:prstGeom>
          </p:spPr>
        </p:pic>
        <p:pic>
          <p:nvPicPr>
            <p:cNvPr id="2050" name="Picture 2" descr="question-mark | Question mark, Question mark icon, Question mark logo">
              <a:extLst>
                <a:ext uri="{FF2B5EF4-FFF2-40B4-BE49-F238E27FC236}">
                  <a16:creationId xmlns:a16="http://schemas.microsoft.com/office/drawing/2014/main" id="{8C92B6A6-CFBF-2AFA-AE89-6B0F375D0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36" t="11792" r="24643" b="11436"/>
            <a:stretch/>
          </p:blipFill>
          <p:spPr bwMode="auto">
            <a:xfrm>
              <a:off x="6226559" y="5189592"/>
              <a:ext cx="713256" cy="11308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14597A4-BE37-87A7-0F7D-09DC3C565BC5}"/>
                </a:ext>
              </a:extLst>
            </p:cNvPr>
            <p:cNvCxnSpPr>
              <a:cxnSpLocks/>
            </p:cNvCxnSpPr>
            <p:nvPr/>
          </p:nvCxnSpPr>
          <p:spPr>
            <a:xfrm>
              <a:off x="7024687" y="5840868"/>
              <a:ext cx="11646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F2A33E-DB5F-3ADD-A93A-E2C533679754}"/>
                </a:ext>
              </a:extLst>
            </p:cNvPr>
            <p:cNvSpPr txBox="1"/>
            <p:nvPr/>
          </p:nvSpPr>
          <p:spPr>
            <a:xfrm>
              <a:off x="7052209" y="5512851"/>
              <a:ext cx="887931" cy="307777"/>
            </a:xfrm>
            <a:prstGeom prst="rect">
              <a:avLst/>
            </a:prstGeom>
            <a:noFill/>
          </p:spPr>
          <p:txBody>
            <a:bodyPr wrap="square">
              <a:spAutoFit/>
            </a:bodyPr>
            <a:lstStyle/>
            <a:p>
              <a:r>
                <a:rPr lang="en-GB" dirty="0"/>
                <a:t>Evaluate</a:t>
              </a:r>
              <a:endParaRPr lang="en-BE" dirty="0"/>
            </a:p>
          </p:txBody>
        </p:sp>
      </p:grpSp>
      <p:grpSp>
        <p:nvGrpSpPr>
          <p:cNvPr id="20" name="Group 19">
            <a:extLst>
              <a:ext uri="{FF2B5EF4-FFF2-40B4-BE49-F238E27FC236}">
                <a16:creationId xmlns:a16="http://schemas.microsoft.com/office/drawing/2014/main" id="{5634A3A8-8F86-B5BF-358B-41A0A9AF85D8}"/>
              </a:ext>
            </a:extLst>
          </p:cNvPr>
          <p:cNvGrpSpPr/>
          <p:nvPr/>
        </p:nvGrpSpPr>
        <p:grpSpPr>
          <a:xfrm>
            <a:off x="612913" y="1037371"/>
            <a:ext cx="3171825" cy="2818716"/>
            <a:chOff x="612913" y="1037371"/>
            <a:chExt cx="3171825" cy="2818716"/>
          </a:xfrm>
        </p:grpSpPr>
        <p:pic>
          <p:nvPicPr>
            <p:cNvPr id="4" name="Picture 2" descr="Difference between Cohesion and Coupling | Software Engineering |  Programmerbay">
              <a:extLst>
                <a:ext uri="{FF2B5EF4-FFF2-40B4-BE49-F238E27FC236}">
                  <a16:creationId xmlns:a16="http://schemas.microsoft.com/office/drawing/2014/main" id="{0ACF716A-3D25-1037-445D-91942BC759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57" t="9243" r="62312" b="32462"/>
            <a:stretch/>
          </p:blipFill>
          <p:spPr bwMode="auto">
            <a:xfrm>
              <a:off x="612913" y="1191260"/>
              <a:ext cx="3171825" cy="26648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196AC7-3237-F938-3658-254A5B839273}"/>
                </a:ext>
              </a:extLst>
            </p:cNvPr>
            <p:cNvSpPr txBox="1"/>
            <p:nvPr/>
          </p:nvSpPr>
          <p:spPr>
            <a:xfrm>
              <a:off x="1430571" y="1037371"/>
              <a:ext cx="1857676" cy="307777"/>
            </a:xfrm>
            <a:prstGeom prst="rect">
              <a:avLst/>
            </a:prstGeom>
            <a:noFill/>
          </p:spPr>
          <p:txBody>
            <a:bodyPr wrap="square" rtlCol="0">
              <a:spAutoFit/>
            </a:bodyPr>
            <a:lstStyle/>
            <a:p>
              <a:r>
                <a:rPr lang="en-BE" dirty="0"/>
                <a:t>Complexity Between</a:t>
              </a:r>
            </a:p>
          </p:txBody>
        </p:sp>
      </p:grpSp>
      <p:grpSp>
        <p:nvGrpSpPr>
          <p:cNvPr id="21" name="Group 20">
            <a:extLst>
              <a:ext uri="{FF2B5EF4-FFF2-40B4-BE49-F238E27FC236}">
                <a16:creationId xmlns:a16="http://schemas.microsoft.com/office/drawing/2014/main" id="{2FE1C228-6ADE-B61F-4BD8-AB647F2759CC}"/>
              </a:ext>
            </a:extLst>
          </p:cNvPr>
          <p:cNvGrpSpPr/>
          <p:nvPr/>
        </p:nvGrpSpPr>
        <p:grpSpPr>
          <a:xfrm>
            <a:off x="4695824" y="1034639"/>
            <a:ext cx="2800351" cy="2838737"/>
            <a:chOff x="4695824" y="1034639"/>
            <a:chExt cx="2800351" cy="2838737"/>
          </a:xfrm>
        </p:grpSpPr>
        <p:pic>
          <p:nvPicPr>
            <p:cNvPr id="1026" name="Picture 2" descr="Difference between Cohesion and Coupling | Software Engineering |  Programmerbay">
              <a:extLst>
                <a:ext uri="{FF2B5EF4-FFF2-40B4-BE49-F238E27FC236}">
                  <a16:creationId xmlns:a16="http://schemas.microsoft.com/office/drawing/2014/main" id="{2F3C86C2-6900-6CF5-A0B1-B622B61FB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763" t="9243" r="12543" b="32462"/>
            <a:stretch/>
          </p:blipFill>
          <p:spPr bwMode="auto">
            <a:xfrm>
              <a:off x="4695824" y="1191260"/>
              <a:ext cx="2800351" cy="26821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24E4F0-A187-62E6-5734-F48A69D07F75}"/>
                </a:ext>
              </a:extLst>
            </p:cNvPr>
            <p:cNvSpPr txBox="1"/>
            <p:nvPr/>
          </p:nvSpPr>
          <p:spPr>
            <a:xfrm>
              <a:off x="5279405" y="1034639"/>
              <a:ext cx="1772804" cy="307777"/>
            </a:xfrm>
            <a:prstGeom prst="rect">
              <a:avLst/>
            </a:prstGeom>
            <a:noFill/>
          </p:spPr>
          <p:txBody>
            <a:bodyPr wrap="square" rtlCol="0">
              <a:spAutoFit/>
            </a:bodyPr>
            <a:lstStyle/>
            <a:p>
              <a:r>
                <a:rPr lang="en-BE" dirty="0"/>
                <a:t>Complexity Within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grpSp>
        <p:nvGrpSpPr>
          <p:cNvPr id="5" name="Group 4">
            <a:extLst>
              <a:ext uri="{FF2B5EF4-FFF2-40B4-BE49-F238E27FC236}">
                <a16:creationId xmlns:a16="http://schemas.microsoft.com/office/drawing/2014/main" id="{1027147E-23F8-B900-CDDD-FBB902FFB538}"/>
              </a:ext>
            </a:extLst>
          </p:cNvPr>
          <p:cNvGrpSpPr/>
          <p:nvPr/>
        </p:nvGrpSpPr>
        <p:grpSpPr>
          <a:xfrm>
            <a:off x="7711332" y="628574"/>
            <a:ext cx="4600204" cy="2800426"/>
            <a:chOff x="7711332" y="628574"/>
            <a:chExt cx="4600204" cy="2800426"/>
          </a:xfrm>
        </p:grpSpPr>
        <p:pic>
          <p:nvPicPr>
            <p:cNvPr id="387" name="Google Shape;387;p26" descr="In High Cohesion, each module is responsible for a single function since its components are functionally similar"/>
            <p:cNvPicPr preferRelativeResize="0"/>
            <p:nvPr/>
          </p:nvPicPr>
          <p:blipFill rotWithShape="1">
            <a:blip r:embed="rId3">
              <a:alphaModFix/>
            </a:blip>
            <a:srcRect/>
            <a:stretch/>
          </p:blipFill>
          <p:spPr>
            <a:xfrm>
              <a:off x="7711332" y="628574"/>
              <a:ext cx="3728608" cy="2208709"/>
            </a:xfrm>
            <a:prstGeom prst="rect">
              <a:avLst/>
            </a:prstGeom>
            <a:noFill/>
            <a:ln>
              <a:noFill/>
            </a:ln>
          </p:spPr>
        </p:pic>
        <p:sp>
          <p:nvSpPr>
            <p:cNvPr id="393" name="Google Shape;393;p26"/>
            <p:cNvSpPr txBox="1"/>
            <p:nvPr/>
          </p:nvSpPr>
          <p:spPr>
            <a:xfrm>
              <a:off x="8206400" y="2905820"/>
              <a:ext cx="410513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0" i="0" dirty="0">
                  <a:solidFill>
                    <a:schemeClr val="dk1"/>
                  </a:solidFill>
                  <a:latin typeface="Arial"/>
                  <a:ea typeface="Arial"/>
                  <a:cs typeface="Arial"/>
                  <a:sym typeface="Arial"/>
                </a:rPr>
                <a:t>High Cohesion - Clear responsibility </a:t>
              </a:r>
            </a:p>
            <a:p>
              <a:pPr marL="0" marR="0" lvl="0" indent="0" algn="l" rtl="0">
                <a:spcBef>
                  <a:spcPts val="0"/>
                </a:spcBef>
                <a:spcAft>
                  <a:spcPts val="0"/>
                </a:spcAft>
                <a:buNone/>
              </a:pPr>
              <a:r>
                <a:rPr lang="en-GB" dirty="0">
                  <a:solidFill>
                    <a:schemeClr val="dk1"/>
                  </a:solidFill>
                </a:rPr>
                <a:t>Module - </a:t>
              </a:r>
              <a:r>
                <a:rPr lang="en-GB" b="0" i="0" dirty="0">
                  <a:solidFill>
                    <a:schemeClr val="dk1"/>
                  </a:solidFill>
                  <a:latin typeface="Arial"/>
                  <a:ea typeface="Arial"/>
                  <a:cs typeface="Arial"/>
                  <a:sym typeface="Arial"/>
                </a:rPr>
                <a:t> single Functionality</a:t>
              </a:r>
              <a:endParaRPr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0E26B9DC-E9A8-230A-CF72-B3AD855DACEC}"/>
              </a:ext>
            </a:extLst>
          </p:cNvPr>
          <p:cNvGrpSpPr/>
          <p:nvPr/>
        </p:nvGrpSpPr>
        <p:grpSpPr>
          <a:xfrm>
            <a:off x="675861" y="766609"/>
            <a:ext cx="6248401" cy="5819031"/>
            <a:chOff x="675861" y="766609"/>
            <a:chExt cx="6248401" cy="5819031"/>
          </a:xfrm>
        </p:grpSpPr>
        <p:pic>
          <p:nvPicPr>
            <p:cNvPr id="385" name="Google Shape;385;p26" descr="High Cohesion and Low Coupling"/>
            <p:cNvPicPr preferRelativeResize="0"/>
            <p:nvPr/>
          </p:nvPicPr>
          <p:blipFill rotWithShape="1">
            <a:blip r:embed="rId4">
              <a:alphaModFix/>
            </a:blip>
            <a:srcRect l="5978" t="28790" r="59239" b="19774"/>
            <a:stretch/>
          </p:blipFill>
          <p:spPr>
            <a:xfrm>
              <a:off x="853898" y="1109437"/>
              <a:ext cx="2790450" cy="2319563"/>
            </a:xfrm>
            <a:prstGeom prst="rect">
              <a:avLst/>
            </a:prstGeom>
            <a:noFill/>
            <a:ln>
              <a:noFill/>
            </a:ln>
          </p:spPr>
        </p:pic>
        <p:pic>
          <p:nvPicPr>
            <p:cNvPr id="386" name="Google Shape;386;p26" descr="High Cohesion and Low Coupling"/>
            <p:cNvPicPr preferRelativeResize="0"/>
            <p:nvPr/>
          </p:nvPicPr>
          <p:blipFill rotWithShape="1">
            <a:blip r:embed="rId4">
              <a:alphaModFix/>
            </a:blip>
            <a:srcRect l="57229" t="23954" r="5543" b="14940"/>
            <a:stretch/>
          </p:blipFill>
          <p:spPr>
            <a:xfrm>
              <a:off x="4123340" y="1109437"/>
              <a:ext cx="2514083" cy="2319563"/>
            </a:xfrm>
            <a:prstGeom prst="rect">
              <a:avLst/>
            </a:prstGeom>
            <a:noFill/>
            <a:ln>
              <a:noFill/>
            </a:ln>
          </p:spPr>
        </p:pic>
        <p:pic>
          <p:nvPicPr>
            <p:cNvPr id="388" name="Google Shape;388;p26" descr="Cohesion and Coupling are like two ends of a seesaw. If your modules have High Cohesion, you naturally get Low Coupling between them. But, if you have Low Cohesion, your modules will have High Coupling"/>
            <p:cNvPicPr preferRelativeResize="0"/>
            <p:nvPr/>
          </p:nvPicPr>
          <p:blipFill rotWithShape="1">
            <a:blip r:embed="rId5">
              <a:alphaModFix/>
            </a:blip>
            <a:srcRect l="13750" r="10216" b="3337"/>
            <a:stretch/>
          </p:blipFill>
          <p:spPr>
            <a:xfrm>
              <a:off x="1600203" y="4705419"/>
              <a:ext cx="2631060" cy="1880221"/>
            </a:xfrm>
            <a:prstGeom prst="rect">
              <a:avLst/>
            </a:prstGeom>
            <a:noFill/>
            <a:ln>
              <a:noFill/>
            </a:ln>
          </p:spPr>
        </p:pic>
        <p:sp>
          <p:nvSpPr>
            <p:cNvPr id="391" name="Google Shape;391;p26"/>
            <p:cNvSpPr txBox="1"/>
            <p:nvPr/>
          </p:nvSpPr>
          <p:spPr>
            <a:xfrm>
              <a:off x="3955775" y="766609"/>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High cohesion + low coupling</a:t>
              </a:r>
              <a:endParaRPr/>
            </a:p>
          </p:txBody>
        </p:sp>
        <p:sp>
          <p:nvSpPr>
            <p:cNvPr id="392" name="Google Shape;392;p26"/>
            <p:cNvSpPr txBox="1"/>
            <p:nvPr/>
          </p:nvSpPr>
          <p:spPr>
            <a:xfrm>
              <a:off x="675861" y="807691"/>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Low cohesion + High coupling</a:t>
              </a:r>
              <a:endParaRPr dirty="0"/>
            </a:p>
          </p:txBody>
        </p:sp>
        <p:pic>
          <p:nvPicPr>
            <p:cNvPr id="2050" name="Picture 2" descr="Good like thumbs up icon Royalty Free Vector Image">
              <a:extLst>
                <a:ext uri="{FF2B5EF4-FFF2-40B4-BE49-F238E27FC236}">
                  <a16:creationId xmlns:a16="http://schemas.microsoft.com/office/drawing/2014/main" id="{E9E5F6E2-9C6E-6D22-0B64-FAB07BA3D9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5346" r="3869" b="31987"/>
            <a:stretch/>
          </p:blipFill>
          <p:spPr bwMode="auto">
            <a:xfrm>
              <a:off x="1718181" y="3730746"/>
              <a:ext cx="731600" cy="7307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d like thumbs up icon Royalty Free Vector Image">
              <a:extLst>
                <a:ext uri="{FF2B5EF4-FFF2-40B4-BE49-F238E27FC236}">
                  <a16:creationId xmlns:a16="http://schemas.microsoft.com/office/drawing/2014/main" id="{BE855A14-DC68-AE78-5025-C30D40270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0" t="25346" r="50612" b="31987"/>
            <a:stretch/>
          </p:blipFill>
          <p:spPr bwMode="auto">
            <a:xfrm>
              <a:off x="4780092" y="3620665"/>
              <a:ext cx="734883" cy="730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B2664EC-446D-BF6D-001C-FA2936D1EFBA}"/>
              </a:ext>
            </a:extLst>
          </p:cNvPr>
          <p:cNvGrpSpPr/>
          <p:nvPr/>
        </p:nvGrpSpPr>
        <p:grpSpPr>
          <a:xfrm>
            <a:off x="5304256" y="4258963"/>
            <a:ext cx="6135684" cy="1832428"/>
            <a:chOff x="5304256" y="4258963"/>
            <a:chExt cx="6135684" cy="1832428"/>
          </a:xfrm>
        </p:grpSpPr>
        <p:pic>
          <p:nvPicPr>
            <p:cNvPr id="2052" name="Picture 4" descr="The Battery and Battery-charger are loosely coupled with each other">
              <a:extLst>
                <a:ext uri="{FF2B5EF4-FFF2-40B4-BE49-F238E27FC236}">
                  <a16:creationId xmlns:a16="http://schemas.microsoft.com/office/drawing/2014/main" id="{2EB09B7D-30FF-2365-F3CA-B41BE6030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400" y="4273679"/>
              <a:ext cx="3233540" cy="1817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martphone display and System-on-Chip(CPU, GPU) have High/Tight Coupling between each other">
              <a:extLst>
                <a:ext uri="{FF2B5EF4-FFF2-40B4-BE49-F238E27FC236}">
                  <a16:creationId xmlns:a16="http://schemas.microsoft.com/office/drawing/2014/main" id="{DFB5C7B8-C5C1-4F06-2EF6-4F7E385FC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56" y="4258963"/>
              <a:ext cx="3133721" cy="17615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30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228F2F-EE64-FFCA-B8CD-CFD837DB7C9C}"/>
              </a:ext>
            </a:extLst>
          </p:cNvPr>
          <p:cNvSpPr txBox="1"/>
          <p:nvPr/>
        </p:nvSpPr>
        <p:spPr>
          <a:xfrm>
            <a:off x="670334" y="5615435"/>
            <a:ext cx="4241543" cy="523220"/>
          </a:xfrm>
          <a:prstGeom prst="rect">
            <a:avLst/>
          </a:prstGeom>
          <a:noFill/>
        </p:spPr>
        <p:txBody>
          <a:bodyPr wrap="square" rtlCol="0">
            <a:spAutoFit/>
          </a:bodyPr>
          <a:lstStyle/>
          <a:p>
            <a:pPr algn="ctr"/>
            <a:r>
              <a:rPr lang="en-BE" dirty="0"/>
              <a:t>Free PDF version on Springer</a:t>
            </a:r>
          </a:p>
          <a:p>
            <a:pPr algn="ctr"/>
            <a:r>
              <a:rPr lang="en-GB" b="0" i="0" dirty="0">
                <a:solidFill>
                  <a:srgbClr val="333333"/>
                </a:solidFill>
                <a:effectLst/>
                <a:latin typeface="-apple-system"/>
              </a:rPr>
              <a:t>https://</a:t>
            </a:r>
            <a:r>
              <a:rPr lang="en-GB" b="0" i="0" dirty="0" err="1">
                <a:solidFill>
                  <a:srgbClr val="333333"/>
                </a:solidFill>
                <a:effectLst/>
                <a:latin typeface="-apple-system"/>
              </a:rPr>
              <a:t>doi.org</a:t>
            </a:r>
            <a:r>
              <a:rPr lang="en-GB" b="0" i="0" dirty="0">
                <a:solidFill>
                  <a:srgbClr val="333333"/>
                </a:solidFill>
                <a:effectLst/>
                <a:latin typeface="-apple-system"/>
              </a:rPr>
              <a:t>/10.1007/978-3-319-24280-4_7</a:t>
            </a:r>
            <a:endParaRPr lang="en-BE" dirty="0"/>
          </a:p>
        </p:txBody>
      </p:sp>
      <p:pic>
        <p:nvPicPr>
          <p:cNvPr id="3" name="Picture 2" descr="Graphical user interface&#10;&#10;Description automatically generated with medium confidence">
            <a:extLst>
              <a:ext uri="{FF2B5EF4-FFF2-40B4-BE49-F238E27FC236}">
                <a16:creationId xmlns:a16="http://schemas.microsoft.com/office/drawing/2014/main" id="{6CF37C04-00FC-63FF-D419-45C8407FBE81}"/>
              </a:ext>
            </a:extLst>
          </p:cNvPr>
          <p:cNvPicPr>
            <a:picLocks noChangeAspect="1"/>
          </p:cNvPicPr>
          <p:nvPr/>
        </p:nvPicPr>
        <p:blipFill>
          <a:blip r:embed="rId3"/>
          <a:stretch>
            <a:fillRect/>
          </a:stretch>
        </p:blipFill>
        <p:spPr>
          <a:xfrm>
            <a:off x="1078029" y="333009"/>
            <a:ext cx="3426154" cy="4999387"/>
          </a:xfrm>
          <a:prstGeom prst="rect">
            <a:avLst/>
          </a:prstGeom>
        </p:spPr>
      </p:pic>
      <p:pic>
        <p:nvPicPr>
          <p:cNvPr id="6" name="Picture 2" descr="Clean C++20: Sustainable Software Development Patterns and Best Practices |  SpringerLink">
            <a:extLst>
              <a:ext uri="{FF2B5EF4-FFF2-40B4-BE49-F238E27FC236}">
                <a16:creationId xmlns:a16="http://schemas.microsoft.com/office/drawing/2014/main" id="{64414B90-A0D0-AE9F-5B14-4B9F933AE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451" y="333009"/>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07E3EB-2959-7BAA-88FD-314DCE530037}"/>
              </a:ext>
            </a:extLst>
          </p:cNvPr>
          <p:cNvSpPr txBox="1"/>
          <p:nvPr/>
        </p:nvSpPr>
        <p:spPr>
          <a:xfrm>
            <a:off x="5030816" y="5615435"/>
            <a:ext cx="6149008" cy="523220"/>
          </a:xfrm>
          <a:prstGeom prst="rect">
            <a:avLst/>
          </a:prstGeom>
          <a:noFill/>
        </p:spPr>
        <p:txBody>
          <a:bodyPr wrap="square" rtlCol="0">
            <a:spAutoFit/>
          </a:bodyPr>
          <a:lstStyle/>
          <a:p>
            <a:pPr algn="ctr"/>
            <a:r>
              <a:rPr lang="en-BE" dirty="0"/>
              <a:t>Free PDF version on Springer</a:t>
            </a:r>
          </a:p>
          <a:p>
            <a:pPr algn="ctr"/>
            <a:r>
              <a:rPr lang="en-GB" b="0" i="0" dirty="0">
                <a:solidFill>
                  <a:srgbClr val="333333"/>
                </a:solidFill>
                <a:effectLst/>
                <a:latin typeface="-apple-system"/>
              </a:rPr>
              <a:t>https://</a:t>
            </a:r>
            <a:r>
              <a:rPr lang="en-GB" b="0" i="0" dirty="0" err="1">
                <a:solidFill>
                  <a:srgbClr val="333333"/>
                </a:solidFill>
                <a:effectLst/>
                <a:latin typeface="-apple-system"/>
              </a:rPr>
              <a:t>doi.org</a:t>
            </a:r>
            <a:r>
              <a:rPr lang="en-GB" b="0" i="0" dirty="0">
                <a:solidFill>
                  <a:srgbClr val="333333"/>
                </a:solidFill>
                <a:effectLst/>
                <a:latin typeface="-apple-system"/>
              </a:rPr>
              <a:t> </a:t>
            </a:r>
            <a:r>
              <a:rPr lang="en-GB" dirty="0"/>
              <a:t>/10.1007/978-1-4842-5949-8</a:t>
            </a:r>
            <a:endParaRPr lang="en-BE" dirty="0"/>
          </a:p>
        </p:txBody>
      </p:sp>
    </p:spTree>
    <p:extLst>
      <p:ext uri="{BB962C8B-B14F-4D97-AF65-F5344CB8AC3E}">
        <p14:creationId xmlns:p14="http://schemas.microsoft.com/office/powerpoint/2010/main" val="1635341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23" name="TextBox 22">
            <a:extLst>
              <a:ext uri="{FF2B5EF4-FFF2-40B4-BE49-F238E27FC236}">
                <a16:creationId xmlns:a16="http://schemas.microsoft.com/office/drawing/2014/main" id="{9A17F0A6-A9D4-D6D0-5918-5F9B8CACCD44}"/>
              </a:ext>
            </a:extLst>
          </p:cNvPr>
          <p:cNvSpPr txBox="1"/>
          <p:nvPr/>
        </p:nvSpPr>
        <p:spPr>
          <a:xfrm>
            <a:off x="1664917" y="1157611"/>
            <a:ext cx="5881035" cy="461665"/>
          </a:xfrm>
          <a:prstGeom prst="rect">
            <a:avLst/>
          </a:prstGeom>
          <a:noFill/>
          <a:ln w="28575">
            <a:solidFill>
              <a:srgbClr val="145113"/>
            </a:solidFill>
          </a:ln>
        </p:spPr>
        <p:txBody>
          <a:bodyPr wrap="square" rtlCol="0">
            <a:spAutoFit/>
          </a:bodyPr>
          <a:lstStyle/>
          <a:p>
            <a:pPr algn="ctr"/>
            <a:r>
              <a:rPr lang="en-BE" sz="2400" dirty="0"/>
              <a:t>W</a:t>
            </a:r>
            <a:r>
              <a:rPr lang="en-GB" sz="2400" dirty="0"/>
              <a:t>h</a:t>
            </a:r>
            <a:r>
              <a:rPr lang="en-BE" sz="2400" dirty="0"/>
              <a:t>ich class has low cohesion and why?</a:t>
            </a:r>
          </a:p>
        </p:txBody>
      </p:sp>
      <p:sp>
        <p:nvSpPr>
          <p:cNvPr id="24" name="TextBox 23">
            <a:extLst>
              <a:ext uri="{FF2B5EF4-FFF2-40B4-BE49-F238E27FC236}">
                <a16:creationId xmlns:a16="http://schemas.microsoft.com/office/drawing/2014/main" id="{DE3CBAB8-6AF8-01CB-DCB5-C8FF955949CE}"/>
              </a:ext>
            </a:extLst>
          </p:cNvPr>
          <p:cNvSpPr txBox="1"/>
          <p:nvPr/>
        </p:nvSpPr>
        <p:spPr>
          <a:xfrm>
            <a:off x="3383280" y="3048876"/>
            <a:ext cx="2141621" cy="1092607"/>
          </a:xfrm>
          <a:prstGeom prst="rect">
            <a:avLst/>
          </a:prstGeom>
          <a:noFill/>
          <a:ln w="19050">
            <a:solidFill>
              <a:srgbClr val="145113"/>
            </a:solidFill>
          </a:ln>
        </p:spPr>
        <p:txBody>
          <a:bodyPr wrap="square" rtlCol="0">
            <a:spAutoFit/>
          </a:bodyPr>
          <a:lstStyle/>
          <a:p>
            <a:r>
              <a:rPr lang="en-BE" sz="1300" dirty="0"/>
              <a:t>Low Cohesion</a:t>
            </a:r>
          </a:p>
          <a:p>
            <a:pPr marL="285750" indent="-285750">
              <a:buFontTx/>
              <a:buChar char="-"/>
            </a:pPr>
            <a:r>
              <a:rPr lang="en-BE" sz="1300" dirty="0"/>
              <a:t>Unfocused</a:t>
            </a:r>
          </a:p>
          <a:p>
            <a:pPr marL="285750" indent="-285750">
              <a:buFontTx/>
              <a:buChar char="-"/>
            </a:pPr>
            <a:r>
              <a:rPr lang="en-BE" sz="1300" dirty="0"/>
              <a:t>Broad functionality</a:t>
            </a:r>
          </a:p>
          <a:p>
            <a:pPr marL="285750" indent="-285750">
              <a:buFontTx/>
              <a:buChar char="-"/>
            </a:pPr>
            <a:r>
              <a:rPr lang="en-GB" sz="1300" dirty="0"/>
              <a:t>Don’</a:t>
            </a:r>
            <a:r>
              <a:rPr lang="en-BE" sz="1300" dirty="0"/>
              <a:t>t check/validate emails in Staff class</a:t>
            </a:r>
          </a:p>
        </p:txBody>
      </p:sp>
      <p:sp>
        <p:nvSpPr>
          <p:cNvPr id="25" name="TextBox 24">
            <a:extLst>
              <a:ext uri="{FF2B5EF4-FFF2-40B4-BE49-F238E27FC236}">
                <a16:creationId xmlns:a16="http://schemas.microsoft.com/office/drawing/2014/main" id="{5923C6D8-BCB5-BB8C-67D6-B19092EA98EA}"/>
              </a:ext>
            </a:extLst>
          </p:cNvPr>
          <p:cNvSpPr txBox="1"/>
          <p:nvPr/>
        </p:nvSpPr>
        <p:spPr>
          <a:xfrm>
            <a:off x="9326433" y="2859862"/>
            <a:ext cx="2478505" cy="461665"/>
          </a:xfrm>
          <a:prstGeom prst="rect">
            <a:avLst/>
          </a:prstGeom>
          <a:noFill/>
          <a:ln w="19050">
            <a:solidFill>
              <a:srgbClr val="145113"/>
            </a:solidFill>
          </a:ln>
        </p:spPr>
        <p:txBody>
          <a:bodyPr wrap="square" rtlCol="0">
            <a:spAutoFit/>
          </a:bodyPr>
          <a:lstStyle/>
          <a:p>
            <a:r>
              <a:rPr lang="en-BE" sz="1200" dirty="0"/>
              <a:t>High Cohesion (only staff details)</a:t>
            </a:r>
          </a:p>
          <a:p>
            <a:pPr marL="285750" indent="-285750">
              <a:buFontTx/>
              <a:buChar char="-"/>
            </a:pPr>
            <a:r>
              <a:rPr lang="en-GB" sz="1200" dirty="0"/>
              <a:t>V</a:t>
            </a:r>
            <a:r>
              <a:rPr lang="en-BE" sz="1200" dirty="0"/>
              <a:t>ery focused</a:t>
            </a:r>
          </a:p>
        </p:txBody>
      </p:sp>
      <p:grpSp>
        <p:nvGrpSpPr>
          <p:cNvPr id="35" name="Group 34">
            <a:extLst>
              <a:ext uri="{FF2B5EF4-FFF2-40B4-BE49-F238E27FC236}">
                <a16:creationId xmlns:a16="http://schemas.microsoft.com/office/drawing/2014/main" id="{152067D0-2CB4-0DFA-7F23-148766621182}"/>
              </a:ext>
            </a:extLst>
          </p:cNvPr>
          <p:cNvGrpSpPr/>
          <p:nvPr/>
        </p:nvGrpSpPr>
        <p:grpSpPr>
          <a:xfrm>
            <a:off x="612913" y="2125572"/>
            <a:ext cx="2720249" cy="1966572"/>
            <a:chOff x="612913" y="2125572"/>
            <a:chExt cx="2720249" cy="1966572"/>
          </a:xfrm>
        </p:grpSpPr>
        <p:sp>
          <p:nvSpPr>
            <p:cNvPr id="22" name="TextBox 21">
              <a:extLst>
                <a:ext uri="{FF2B5EF4-FFF2-40B4-BE49-F238E27FC236}">
                  <a16:creationId xmlns:a16="http://schemas.microsoft.com/office/drawing/2014/main" id="{14CFC7C9-8F39-1EA3-84C8-4143C6C74FFF}"/>
                </a:ext>
              </a:extLst>
            </p:cNvPr>
            <p:cNvSpPr txBox="1"/>
            <p:nvPr/>
          </p:nvSpPr>
          <p:spPr>
            <a:xfrm>
              <a:off x="1664917" y="2125572"/>
              <a:ext cx="423511" cy="461665"/>
            </a:xfrm>
            <a:prstGeom prst="rect">
              <a:avLst/>
            </a:prstGeom>
            <a:noFill/>
            <a:ln w="28575">
              <a:solidFill>
                <a:srgbClr val="145113"/>
              </a:solidFill>
            </a:ln>
          </p:spPr>
          <p:txBody>
            <a:bodyPr wrap="square" rtlCol="0">
              <a:spAutoFit/>
            </a:bodyPr>
            <a:lstStyle/>
            <a:p>
              <a:pPr algn="ctr"/>
              <a:r>
                <a:rPr lang="en-BE" sz="2400" dirty="0">
                  <a:solidFill>
                    <a:schemeClr val="tx1"/>
                  </a:solidFill>
                </a:rPr>
                <a:t>A</a:t>
              </a:r>
            </a:p>
          </p:txBody>
        </p:sp>
        <p:pic>
          <p:nvPicPr>
            <p:cNvPr id="27" name="Picture 26" descr="Text&#10;&#10;Description automatically generated">
              <a:extLst>
                <a:ext uri="{FF2B5EF4-FFF2-40B4-BE49-F238E27FC236}">
                  <a16:creationId xmlns:a16="http://schemas.microsoft.com/office/drawing/2014/main" id="{4951EAEF-CDC1-9EFB-1BB7-6D4D4DF03E6F}"/>
                </a:ext>
              </a:extLst>
            </p:cNvPr>
            <p:cNvPicPr>
              <a:picLocks noChangeAspect="1"/>
            </p:cNvPicPr>
            <p:nvPr/>
          </p:nvPicPr>
          <p:blipFill>
            <a:blip r:embed="rId3"/>
            <a:stretch>
              <a:fillRect/>
            </a:stretch>
          </p:blipFill>
          <p:spPr>
            <a:xfrm>
              <a:off x="612913" y="2744273"/>
              <a:ext cx="2720249" cy="1347871"/>
            </a:xfrm>
            <a:prstGeom prst="rect">
              <a:avLst/>
            </a:prstGeom>
          </p:spPr>
        </p:pic>
      </p:grpSp>
      <p:grpSp>
        <p:nvGrpSpPr>
          <p:cNvPr id="36" name="Group 35">
            <a:extLst>
              <a:ext uri="{FF2B5EF4-FFF2-40B4-BE49-F238E27FC236}">
                <a16:creationId xmlns:a16="http://schemas.microsoft.com/office/drawing/2014/main" id="{B58C5042-BFEE-157E-DF53-F1DA2FAA2AA0}"/>
              </a:ext>
            </a:extLst>
          </p:cNvPr>
          <p:cNvGrpSpPr/>
          <p:nvPr/>
        </p:nvGrpSpPr>
        <p:grpSpPr>
          <a:xfrm>
            <a:off x="6987494" y="1982143"/>
            <a:ext cx="2281083" cy="2183025"/>
            <a:chOff x="5722219" y="2028060"/>
            <a:chExt cx="2281083" cy="2183025"/>
          </a:xfrm>
        </p:grpSpPr>
        <p:sp>
          <p:nvSpPr>
            <p:cNvPr id="13" name="TextBox 12">
              <a:extLst>
                <a:ext uri="{FF2B5EF4-FFF2-40B4-BE49-F238E27FC236}">
                  <a16:creationId xmlns:a16="http://schemas.microsoft.com/office/drawing/2014/main" id="{A44CFCCB-1114-507F-F449-65E0B6BBF790}"/>
                </a:ext>
              </a:extLst>
            </p:cNvPr>
            <p:cNvSpPr txBox="1"/>
            <p:nvPr/>
          </p:nvSpPr>
          <p:spPr>
            <a:xfrm>
              <a:off x="6651004" y="2028060"/>
              <a:ext cx="423511" cy="461665"/>
            </a:xfrm>
            <a:prstGeom prst="rect">
              <a:avLst/>
            </a:prstGeom>
            <a:noFill/>
            <a:ln w="28575">
              <a:solidFill>
                <a:srgbClr val="145113"/>
              </a:solidFill>
            </a:ln>
          </p:spPr>
          <p:txBody>
            <a:bodyPr wrap="square" rtlCol="0">
              <a:spAutoFit/>
            </a:bodyPr>
            <a:lstStyle/>
            <a:p>
              <a:pPr algn="ctr"/>
              <a:r>
                <a:rPr lang="en-BE" sz="2400" dirty="0">
                  <a:solidFill>
                    <a:schemeClr val="tx1"/>
                  </a:solidFill>
                </a:rPr>
                <a:t>B</a:t>
              </a:r>
            </a:p>
          </p:txBody>
        </p:sp>
        <p:pic>
          <p:nvPicPr>
            <p:cNvPr id="29" name="Picture 28" descr="Text&#10;&#10;Description automatically generated">
              <a:extLst>
                <a:ext uri="{FF2B5EF4-FFF2-40B4-BE49-F238E27FC236}">
                  <a16:creationId xmlns:a16="http://schemas.microsoft.com/office/drawing/2014/main" id="{049267FA-C80C-3632-9F55-AEE43D46CBF7}"/>
                </a:ext>
              </a:extLst>
            </p:cNvPr>
            <p:cNvPicPr>
              <a:picLocks noChangeAspect="1"/>
            </p:cNvPicPr>
            <p:nvPr/>
          </p:nvPicPr>
          <p:blipFill>
            <a:blip r:embed="rId4"/>
            <a:stretch>
              <a:fillRect/>
            </a:stretch>
          </p:blipFill>
          <p:spPr>
            <a:xfrm>
              <a:off x="5722219" y="2646914"/>
              <a:ext cx="2281083" cy="1564171"/>
            </a:xfrm>
            <a:prstGeom prst="rect">
              <a:avLst/>
            </a:prstGeom>
          </p:spPr>
        </p:pic>
      </p:grpSp>
      <p:grpSp>
        <p:nvGrpSpPr>
          <p:cNvPr id="37" name="Group 36">
            <a:extLst>
              <a:ext uri="{FF2B5EF4-FFF2-40B4-BE49-F238E27FC236}">
                <a16:creationId xmlns:a16="http://schemas.microsoft.com/office/drawing/2014/main" id="{458969A4-DB52-7B0E-0748-2454559F8082}"/>
              </a:ext>
            </a:extLst>
          </p:cNvPr>
          <p:cNvGrpSpPr/>
          <p:nvPr/>
        </p:nvGrpSpPr>
        <p:grpSpPr>
          <a:xfrm>
            <a:off x="612913" y="4092144"/>
            <a:ext cx="2520859" cy="2414534"/>
            <a:chOff x="612913" y="4092144"/>
            <a:chExt cx="2520859" cy="2414534"/>
          </a:xfrm>
        </p:grpSpPr>
        <p:pic>
          <p:nvPicPr>
            <p:cNvPr id="31" name="Picture 30" descr="Graphical user interface, text, application&#10;&#10;Description automatically generated">
              <a:extLst>
                <a:ext uri="{FF2B5EF4-FFF2-40B4-BE49-F238E27FC236}">
                  <a16:creationId xmlns:a16="http://schemas.microsoft.com/office/drawing/2014/main" id="{45DFFB06-E81A-79F1-526A-3642EE90A04D}"/>
                </a:ext>
              </a:extLst>
            </p:cNvPr>
            <p:cNvPicPr>
              <a:picLocks noChangeAspect="1"/>
            </p:cNvPicPr>
            <p:nvPr/>
          </p:nvPicPr>
          <p:blipFill>
            <a:blip r:embed="rId5"/>
            <a:stretch>
              <a:fillRect/>
            </a:stretch>
          </p:blipFill>
          <p:spPr>
            <a:xfrm>
              <a:off x="612913" y="4619791"/>
              <a:ext cx="2520859" cy="1035353"/>
            </a:xfrm>
            <a:prstGeom prst="rect">
              <a:avLst/>
            </a:prstGeom>
          </p:spPr>
        </p:pic>
        <p:pic>
          <p:nvPicPr>
            <p:cNvPr id="33" name="Picture 32" descr="Table&#10;&#10;Description automatically generated with medium confidence">
              <a:extLst>
                <a:ext uri="{FF2B5EF4-FFF2-40B4-BE49-F238E27FC236}">
                  <a16:creationId xmlns:a16="http://schemas.microsoft.com/office/drawing/2014/main" id="{EB59BEFA-D602-7B52-C22A-49FFC1C70FE9}"/>
                </a:ext>
              </a:extLst>
            </p:cNvPr>
            <p:cNvPicPr>
              <a:picLocks noChangeAspect="1"/>
            </p:cNvPicPr>
            <p:nvPr/>
          </p:nvPicPr>
          <p:blipFill>
            <a:blip r:embed="rId6"/>
            <a:stretch>
              <a:fillRect/>
            </a:stretch>
          </p:blipFill>
          <p:spPr>
            <a:xfrm>
              <a:off x="612913" y="5728226"/>
              <a:ext cx="2468805" cy="778452"/>
            </a:xfrm>
            <a:prstGeom prst="rect">
              <a:avLst/>
            </a:prstGeom>
          </p:spPr>
        </p:pic>
        <p:sp>
          <p:nvSpPr>
            <p:cNvPr id="34" name="Down Arrow 33">
              <a:extLst>
                <a:ext uri="{FF2B5EF4-FFF2-40B4-BE49-F238E27FC236}">
                  <a16:creationId xmlns:a16="http://schemas.microsoft.com/office/drawing/2014/main" id="{8E476420-0764-45C0-AD9E-6B980AA69C39}"/>
                </a:ext>
              </a:extLst>
            </p:cNvPr>
            <p:cNvSpPr/>
            <p:nvPr/>
          </p:nvSpPr>
          <p:spPr>
            <a:xfrm>
              <a:off x="1664917" y="4092144"/>
              <a:ext cx="308120" cy="44135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1" name="Group 40">
            <a:extLst>
              <a:ext uri="{FF2B5EF4-FFF2-40B4-BE49-F238E27FC236}">
                <a16:creationId xmlns:a16="http://schemas.microsoft.com/office/drawing/2014/main" id="{BCAC88F6-7ECD-3021-577F-94A1F5E7F9ED}"/>
              </a:ext>
            </a:extLst>
          </p:cNvPr>
          <p:cNvGrpSpPr/>
          <p:nvPr/>
        </p:nvGrpSpPr>
        <p:grpSpPr>
          <a:xfrm>
            <a:off x="3224463" y="3958017"/>
            <a:ext cx="4225490" cy="1748837"/>
            <a:chOff x="3224463" y="3958017"/>
            <a:chExt cx="4225490" cy="1748837"/>
          </a:xfrm>
        </p:grpSpPr>
        <p:sp>
          <p:nvSpPr>
            <p:cNvPr id="38" name="TextBox 37">
              <a:extLst>
                <a:ext uri="{FF2B5EF4-FFF2-40B4-BE49-F238E27FC236}">
                  <a16:creationId xmlns:a16="http://schemas.microsoft.com/office/drawing/2014/main" id="{503D8887-46FF-A7E4-FEBF-D0581EA2E8EB}"/>
                </a:ext>
              </a:extLst>
            </p:cNvPr>
            <p:cNvSpPr txBox="1"/>
            <p:nvPr/>
          </p:nvSpPr>
          <p:spPr>
            <a:xfrm>
              <a:off x="3575140" y="4875857"/>
              <a:ext cx="3874813" cy="830997"/>
            </a:xfrm>
            <a:prstGeom prst="rect">
              <a:avLst/>
            </a:prstGeom>
            <a:noFill/>
            <a:ln w="19050">
              <a:solidFill>
                <a:srgbClr val="145113"/>
              </a:solidFill>
            </a:ln>
          </p:spPr>
          <p:txBody>
            <a:bodyPr wrap="square" rtlCol="0">
              <a:spAutoFit/>
            </a:bodyPr>
            <a:lstStyle/>
            <a:p>
              <a:r>
                <a:rPr lang="en-BE" sz="1200" dirty="0"/>
                <a:t>Break into 4 classes</a:t>
              </a:r>
            </a:p>
            <a:p>
              <a:pPr marL="285750" indent="-285750">
                <a:buFontTx/>
                <a:buChar char="-"/>
              </a:pPr>
              <a:r>
                <a:rPr lang="en-GB" sz="1200" b="0" i="0" dirty="0">
                  <a:solidFill>
                    <a:srgbClr val="232629"/>
                  </a:solidFill>
                  <a:effectLst/>
                  <a:latin typeface="+mn-lt"/>
                </a:rPr>
                <a:t>Single Responsibility Principle</a:t>
              </a:r>
            </a:p>
            <a:p>
              <a:pPr marL="285750" indent="-285750">
                <a:buFontTx/>
                <a:buChar char="-"/>
              </a:pPr>
              <a:r>
                <a:rPr lang="en-GB" sz="1200" dirty="0">
                  <a:solidFill>
                    <a:srgbClr val="232629"/>
                  </a:solidFill>
                  <a:latin typeface="+mn-lt"/>
                </a:rPr>
                <a:t>E</a:t>
              </a:r>
              <a:r>
                <a:rPr lang="en-GB" sz="1200" b="0" i="0" dirty="0">
                  <a:solidFill>
                    <a:srgbClr val="232629"/>
                  </a:solidFill>
                  <a:effectLst/>
                  <a:latin typeface="+mn-lt"/>
                </a:rPr>
                <a:t>asier to maintain (and less frequently changed)</a:t>
              </a:r>
            </a:p>
            <a:p>
              <a:pPr marL="285750" indent="-285750">
                <a:buFontTx/>
                <a:buChar char="-"/>
              </a:pPr>
              <a:r>
                <a:rPr lang="en-BE" sz="1200" dirty="0"/>
                <a:t>Think deeply about the responsibility</a:t>
              </a:r>
            </a:p>
          </p:txBody>
        </p:sp>
        <p:cxnSp>
          <p:nvCxnSpPr>
            <p:cNvPr id="40" name="Straight Arrow Connector 39">
              <a:extLst>
                <a:ext uri="{FF2B5EF4-FFF2-40B4-BE49-F238E27FC236}">
                  <a16:creationId xmlns:a16="http://schemas.microsoft.com/office/drawing/2014/main" id="{D7D4E3A4-15CE-14B5-8E43-7635AD36C8B8}"/>
                </a:ext>
              </a:extLst>
            </p:cNvPr>
            <p:cNvCxnSpPr/>
            <p:nvPr/>
          </p:nvCxnSpPr>
          <p:spPr>
            <a:xfrm>
              <a:off x="3224463" y="3958017"/>
              <a:ext cx="346510" cy="8931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2016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dissolv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27" descr="Graphical user interface, text, application, chat or text message&#10;&#10;Description automatically generated"/>
          <p:cNvPicPr preferRelativeResize="0"/>
          <p:nvPr/>
        </p:nvPicPr>
        <p:blipFill rotWithShape="1">
          <a:blip r:embed="rId3">
            <a:alphaModFix/>
          </a:blip>
          <a:srcRect/>
          <a:stretch/>
        </p:blipFill>
        <p:spPr>
          <a:xfrm>
            <a:off x="948121" y="878472"/>
            <a:ext cx="3978442" cy="1895779"/>
          </a:xfrm>
          <a:prstGeom prst="rect">
            <a:avLst/>
          </a:prstGeom>
          <a:noFill/>
          <a:ln>
            <a:noFill/>
          </a:ln>
        </p:spPr>
      </p:pic>
      <p:pic>
        <p:nvPicPr>
          <p:cNvPr id="401" name="Google Shape;401;p27" descr="Graphical user interface, text&#10;&#10;Description automatically generated"/>
          <p:cNvPicPr preferRelativeResize="0"/>
          <p:nvPr/>
        </p:nvPicPr>
        <p:blipFill rotWithShape="1">
          <a:blip r:embed="rId4">
            <a:alphaModFix/>
          </a:blip>
          <a:srcRect/>
          <a:stretch/>
        </p:blipFill>
        <p:spPr>
          <a:xfrm>
            <a:off x="5603929" y="597131"/>
            <a:ext cx="5128593" cy="2478819"/>
          </a:xfrm>
          <a:prstGeom prst="rect">
            <a:avLst/>
          </a:prstGeom>
          <a:noFill/>
          <a:ln w="28575" cap="flat" cmpd="sng">
            <a:solidFill>
              <a:srgbClr val="166623"/>
            </a:solidFill>
            <a:prstDash val="solid"/>
            <a:round/>
            <a:headEnd type="none" w="sm" len="sm"/>
            <a:tailEnd type="none" w="sm" len="sm"/>
          </a:ln>
        </p:spPr>
      </p:pic>
      <p:sp>
        <p:nvSpPr>
          <p:cNvPr id="3" name="TextBox 2">
            <a:extLst>
              <a:ext uri="{FF2B5EF4-FFF2-40B4-BE49-F238E27FC236}">
                <a16:creationId xmlns:a16="http://schemas.microsoft.com/office/drawing/2014/main" id="{69A7A877-521F-4AC5-EC67-EF781FA556F6}"/>
              </a:ext>
            </a:extLst>
          </p:cNvPr>
          <p:cNvSpPr txBox="1"/>
          <p:nvPr/>
        </p:nvSpPr>
        <p:spPr>
          <a:xfrm>
            <a:off x="1233377" y="3941539"/>
            <a:ext cx="9144000" cy="1200329"/>
          </a:xfrm>
          <a:prstGeom prst="rect">
            <a:avLst/>
          </a:prstGeom>
          <a:noFill/>
          <a:ln w="28575">
            <a:solidFill>
              <a:srgbClr val="145113"/>
            </a:solidFill>
          </a:ln>
        </p:spPr>
        <p:txBody>
          <a:bodyPr wrap="square">
            <a:spAutoFit/>
          </a:bodyPr>
          <a:lstStyle/>
          <a:p>
            <a:pPr marL="285750" lvl="0" indent="-285750" algn="l" rtl="0">
              <a:spcBef>
                <a:spcPts val="0"/>
              </a:spcBef>
              <a:spcAft>
                <a:spcPts val="0"/>
              </a:spcAft>
              <a:buFont typeface="Arial" panose="020B0604020202020204" pitchFamily="34" charset="0"/>
              <a:buChar char="•"/>
            </a:pPr>
            <a:r>
              <a:rPr lang="en-GB" sz="1800" b="1" i="0" dirty="0">
                <a:solidFill>
                  <a:srgbClr val="1F1F1F"/>
                </a:solidFill>
                <a:latin typeface="+mn-lt"/>
                <a:ea typeface="Source Sans Pro"/>
                <a:cs typeface="Source Sans Pro"/>
                <a:sym typeface="Source Sans Pro"/>
              </a:rPr>
              <a:t>Cohesion</a:t>
            </a:r>
            <a:r>
              <a:rPr lang="en-GB" sz="1800" b="0" i="0" dirty="0">
                <a:solidFill>
                  <a:srgbClr val="1F1F1F"/>
                </a:solidFill>
                <a:latin typeface="+mn-lt"/>
                <a:ea typeface="Source Sans Pro"/>
                <a:cs typeface="Source Sans Pro"/>
                <a:sym typeface="Source Sans Pro"/>
              </a:rPr>
              <a:t>: One purpose is enough for one class. Any more than that takes away from cohesion.</a:t>
            </a:r>
            <a:endParaRPr lang="en-GB" sz="1800" dirty="0">
              <a:latin typeface="+mn-lt"/>
            </a:endParaRPr>
          </a:p>
          <a:p>
            <a:pPr marL="285750" lvl="0" indent="-285750" algn="l" rtl="0">
              <a:spcBef>
                <a:spcPts val="0"/>
              </a:spcBef>
              <a:spcAft>
                <a:spcPts val="0"/>
              </a:spcAft>
              <a:buFont typeface="Arial" panose="020B0604020202020204" pitchFamily="34" charset="0"/>
              <a:buChar char="•"/>
            </a:pPr>
            <a:r>
              <a:rPr lang="en-GB" sz="1800" b="1" i="0" dirty="0">
                <a:solidFill>
                  <a:srgbClr val="1F1F1F"/>
                </a:solidFill>
                <a:latin typeface="+mn-lt"/>
                <a:ea typeface="Source Sans Pro"/>
                <a:cs typeface="Source Sans Pro"/>
                <a:sym typeface="Source Sans Pro"/>
              </a:rPr>
              <a:t>Coupling</a:t>
            </a:r>
            <a:r>
              <a:rPr lang="en-GB" sz="1800" b="0" i="0" dirty="0">
                <a:solidFill>
                  <a:srgbClr val="1F1F1F"/>
                </a:solidFill>
                <a:latin typeface="+mn-lt"/>
                <a:ea typeface="Source Sans Pro"/>
                <a:cs typeface="Source Sans Pro"/>
                <a:sym typeface="Source Sans Pro"/>
              </a:rPr>
              <a:t>: A user of the get method will have to open up Sensor to see how it works. That's not loose coupling!</a:t>
            </a:r>
          </a:p>
        </p:txBody>
      </p:sp>
      <p:sp>
        <p:nvSpPr>
          <p:cNvPr id="4" name="TextBox 3">
            <a:extLst>
              <a:ext uri="{FF2B5EF4-FFF2-40B4-BE49-F238E27FC236}">
                <a16:creationId xmlns:a16="http://schemas.microsoft.com/office/drawing/2014/main" id="{5BCAEC61-B4F2-E12D-1E45-4615B1BCD140}"/>
              </a:ext>
            </a:extLst>
          </p:cNvPr>
          <p:cNvSpPr txBox="1"/>
          <p:nvPr/>
        </p:nvSpPr>
        <p:spPr>
          <a:xfrm>
            <a:off x="1233378" y="3413051"/>
            <a:ext cx="9143999" cy="369332"/>
          </a:xfrm>
          <a:prstGeom prst="rect">
            <a:avLst/>
          </a:prstGeom>
          <a:noFill/>
        </p:spPr>
        <p:txBody>
          <a:bodyPr wrap="square" rtlCol="0">
            <a:spAutoFit/>
          </a:bodyPr>
          <a:lstStyle/>
          <a:p>
            <a:r>
              <a:rPr lang="en-GB" sz="1800" b="0" i="0" u="sng" dirty="0">
                <a:solidFill>
                  <a:srgbClr val="1F1F1F"/>
                </a:solidFill>
                <a:latin typeface="Source Sans Pro"/>
                <a:ea typeface="Source Sans Pro"/>
                <a:cs typeface="Source Sans Pro"/>
                <a:sym typeface="Source Sans Pro"/>
              </a:rPr>
              <a:t>Given the following class diagram and code, what can you say about cohesion and coupling?</a:t>
            </a:r>
            <a:endParaRPr lang="en-BE" sz="1800"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6" name="Group 5">
            <a:extLst>
              <a:ext uri="{FF2B5EF4-FFF2-40B4-BE49-F238E27FC236}">
                <a16:creationId xmlns:a16="http://schemas.microsoft.com/office/drawing/2014/main" id="{FAAB7FD1-A8BD-4B38-F4C6-386E4BBDD75E}"/>
              </a:ext>
            </a:extLst>
          </p:cNvPr>
          <p:cNvGrpSpPr/>
          <p:nvPr/>
        </p:nvGrpSpPr>
        <p:grpSpPr>
          <a:xfrm>
            <a:off x="5351025" y="1193692"/>
            <a:ext cx="6368584" cy="3584170"/>
            <a:chOff x="5351025" y="1193692"/>
            <a:chExt cx="6368584" cy="3584170"/>
          </a:xfrm>
        </p:grpSpPr>
        <p:grpSp>
          <p:nvGrpSpPr>
            <p:cNvPr id="412" name="Google Shape;412;p28"/>
            <p:cNvGrpSpPr/>
            <p:nvPr/>
          </p:nvGrpSpPr>
          <p:grpSpPr>
            <a:xfrm>
              <a:off x="5358869" y="1193692"/>
              <a:ext cx="6360740" cy="3584170"/>
              <a:chOff x="1702531" y="231915"/>
              <a:chExt cx="9051981" cy="4384815"/>
            </a:xfrm>
          </p:grpSpPr>
          <p:pic>
            <p:nvPicPr>
              <p:cNvPr id="413" name="Google Shape;413;p28" descr="Graphical user interface, application&#10;&#10;Description automatically generated"/>
              <p:cNvPicPr preferRelativeResize="0"/>
              <p:nvPr/>
            </p:nvPicPr>
            <p:blipFill rotWithShape="1">
              <a:blip r:embed="rId3">
                <a:alphaModFix/>
              </a:blip>
              <a:srcRect l="29749" t="8474" r="26983" b="47645"/>
              <a:stretch/>
            </p:blipFill>
            <p:spPr>
              <a:xfrm>
                <a:off x="4068416" y="231915"/>
                <a:ext cx="4008408" cy="2009356"/>
              </a:xfrm>
              <a:prstGeom prst="rect">
                <a:avLst/>
              </a:prstGeom>
              <a:noFill/>
              <a:ln>
                <a:noFill/>
              </a:ln>
            </p:spPr>
          </p:pic>
          <p:pic>
            <p:nvPicPr>
              <p:cNvPr id="414" name="Google Shape;414;p28" descr="Graphical user interface, application&#10;&#10;Description automatically generated"/>
              <p:cNvPicPr preferRelativeResize="0"/>
              <p:nvPr/>
            </p:nvPicPr>
            <p:blipFill rotWithShape="1">
              <a:blip r:embed="rId3">
                <a:alphaModFix/>
              </a:blip>
              <a:srcRect l="55000" t="67684" r="1396" b="3404"/>
              <a:stretch/>
            </p:blipFill>
            <p:spPr>
              <a:xfrm>
                <a:off x="6718852" y="3294037"/>
                <a:ext cx="4035660" cy="1322693"/>
              </a:xfrm>
              <a:prstGeom prst="rect">
                <a:avLst/>
              </a:prstGeom>
              <a:noFill/>
              <a:ln>
                <a:noFill/>
              </a:ln>
            </p:spPr>
          </p:pic>
          <p:pic>
            <p:nvPicPr>
              <p:cNvPr id="415" name="Google Shape;415;p28" descr="Graphical user interface, application&#10;&#10;Description automatically generated"/>
              <p:cNvPicPr preferRelativeResize="0"/>
              <p:nvPr/>
            </p:nvPicPr>
            <p:blipFill rotWithShape="1">
              <a:blip r:embed="rId3">
                <a:alphaModFix/>
              </a:blip>
              <a:srcRect l="4303" t="67684" r="52093" b="3404"/>
              <a:stretch/>
            </p:blipFill>
            <p:spPr>
              <a:xfrm>
                <a:off x="1702531" y="3294037"/>
                <a:ext cx="4035661" cy="1322693"/>
              </a:xfrm>
              <a:prstGeom prst="rect">
                <a:avLst/>
              </a:prstGeom>
              <a:noFill/>
              <a:ln>
                <a:noFill/>
              </a:ln>
            </p:spPr>
          </p:pic>
          <p:cxnSp>
            <p:nvCxnSpPr>
              <p:cNvPr id="416" name="Google Shape;416;p28"/>
              <p:cNvCxnSpPr/>
              <p:nvPr/>
            </p:nvCxnSpPr>
            <p:spPr>
              <a:xfrm>
                <a:off x="3829878" y="2822713"/>
                <a:ext cx="4505739" cy="0"/>
              </a:xfrm>
              <a:prstGeom prst="straightConnector1">
                <a:avLst/>
              </a:prstGeom>
              <a:noFill/>
              <a:ln w="28575" cap="flat" cmpd="sng">
                <a:solidFill>
                  <a:schemeClr val="dk1"/>
                </a:solidFill>
                <a:prstDash val="dash"/>
                <a:miter lim="800000"/>
                <a:headEnd type="none" w="sm" len="sm"/>
                <a:tailEnd type="none" w="sm" len="sm"/>
              </a:ln>
            </p:spPr>
          </p:cxnSp>
          <p:cxnSp>
            <p:nvCxnSpPr>
              <p:cNvPr id="417" name="Google Shape;417;p28"/>
              <p:cNvCxnSpPr/>
              <p:nvPr/>
            </p:nvCxnSpPr>
            <p:spPr>
              <a:xfrm>
                <a:off x="8335617" y="2822713"/>
                <a:ext cx="0" cy="471324"/>
              </a:xfrm>
              <a:prstGeom prst="straightConnector1">
                <a:avLst/>
              </a:prstGeom>
              <a:noFill/>
              <a:ln w="28575" cap="flat" cmpd="sng">
                <a:solidFill>
                  <a:schemeClr val="dk1"/>
                </a:solidFill>
                <a:prstDash val="dash"/>
                <a:miter lim="800000"/>
                <a:headEnd type="none" w="sm" len="sm"/>
                <a:tailEnd type="none" w="sm" len="sm"/>
              </a:ln>
            </p:spPr>
          </p:cxnSp>
          <p:cxnSp>
            <p:nvCxnSpPr>
              <p:cNvPr id="418" name="Google Shape;418;p28"/>
              <p:cNvCxnSpPr/>
              <p:nvPr/>
            </p:nvCxnSpPr>
            <p:spPr>
              <a:xfrm>
                <a:off x="3829878" y="2826462"/>
                <a:ext cx="0" cy="471324"/>
              </a:xfrm>
              <a:prstGeom prst="straightConnector1">
                <a:avLst/>
              </a:prstGeom>
              <a:noFill/>
              <a:ln w="28575" cap="flat" cmpd="sng">
                <a:solidFill>
                  <a:schemeClr val="dk1"/>
                </a:solidFill>
                <a:prstDash val="dash"/>
                <a:miter lim="800000"/>
                <a:headEnd type="none" w="sm" len="sm"/>
                <a:tailEnd type="none" w="sm" len="sm"/>
              </a:ln>
            </p:spPr>
          </p:cxnSp>
          <p:sp>
            <p:nvSpPr>
              <p:cNvPr id="419" name="Google Shape;419;p28"/>
              <p:cNvSpPr/>
              <p:nvPr/>
            </p:nvSpPr>
            <p:spPr>
              <a:xfrm>
                <a:off x="5940100" y="2241271"/>
                <a:ext cx="301674" cy="236886"/>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0" name="Google Shape;420;p28"/>
              <p:cNvCxnSpPr/>
              <p:nvPr/>
            </p:nvCxnSpPr>
            <p:spPr>
              <a:xfrm>
                <a:off x="6090937" y="2478157"/>
                <a:ext cx="0" cy="344556"/>
              </a:xfrm>
              <a:prstGeom prst="straightConnector1">
                <a:avLst/>
              </a:prstGeom>
              <a:noFill/>
              <a:ln w="28575" cap="flat" cmpd="sng">
                <a:solidFill>
                  <a:schemeClr val="dk1"/>
                </a:solidFill>
                <a:prstDash val="dash"/>
                <a:miter lim="800000"/>
                <a:headEnd type="none" w="sm" len="sm"/>
                <a:tailEnd type="none" w="sm" len="sm"/>
              </a:ln>
            </p:spPr>
          </p:cxnSp>
        </p:grpSp>
        <p:grpSp>
          <p:nvGrpSpPr>
            <p:cNvPr id="5" name="Group 4">
              <a:extLst>
                <a:ext uri="{FF2B5EF4-FFF2-40B4-BE49-F238E27FC236}">
                  <a16:creationId xmlns:a16="http://schemas.microsoft.com/office/drawing/2014/main" id="{027FD92F-4E72-6AEB-00C5-93C6A76E18F3}"/>
                </a:ext>
              </a:extLst>
            </p:cNvPr>
            <p:cNvGrpSpPr/>
            <p:nvPr/>
          </p:nvGrpSpPr>
          <p:grpSpPr>
            <a:xfrm>
              <a:off x="5351025" y="1193692"/>
              <a:ext cx="1436915" cy="1431011"/>
              <a:chOff x="3652286" y="3522127"/>
              <a:chExt cx="1436915" cy="1431011"/>
            </a:xfrm>
          </p:grpSpPr>
          <p:pic>
            <p:nvPicPr>
              <p:cNvPr id="3074" name="Picture 2" descr="Replace pictures Vector Icons free download in SVG, PNG Format">
                <a:extLst>
                  <a:ext uri="{FF2B5EF4-FFF2-40B4-BE49-F238E27FC236}">
                    <a16:creationId xmlns:a16="http://schemas.microsoft.com/office/drawing/2014/main" id="{B3C415E3-F5CC-8157-879B-BDB3EE3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130" y="3522127"/>
                <a:ext cx="1030901" cy="1030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A91620-DEFD-3443-CF03-F55AB4729712}"/>
                  </a:ext>
                </a:extLst>
              </p:cNvPr>
              <p:cNvSpPr txBox="1"/>
              <p:nvPr/>
            </p:nvSpPr>
            <p:spPr>
              <a:xfrm>
                <a:off x="3652286" y="4553028"/>
                <a:ext cx="1436915" cy="400110"/>
              </a:xfrm>
              <a:prstGeom prst="rect">
                <a:avLst/>
              </a:prstGeom>
              <a:noFill/>
            </p:spPr>
            <p:txBody>
              <a:bodyPr wrap="square" rtlCol="0">
                <a:spAutoFit/>
              </a:bodyPr>
              <a:lstStyle/>
              <a:p>
                <a:r>
                  <a:rPr lang="en-BE" sz="2000" dirty="0"/>
                  <a:t>Replaced</a:t>
                </a:r>
              </a:p>
            </p:txBody>
          </p:sp>
        </p:grpSp>
      </p:grpSp>
      <p:pic>
        <p:nvPicPr>
          <p:cNvPr id="4" name="Google Shape;400;p27" descr="Graphical user interface, text, application, chat or text message&#10;&#10;Description automatically generated">
            <a:extLst>
              <a:ext uri="{FF2B5EF4-FFF2-40B4-BE49-F238E27FC236}">
                <a16:creationId xmlns:a16="http://schemas.microsoft.com/office/drawing/2014/main" id="{96240BDD-0298-AB8E-A58C-3A5192FA2ABB}"/>
              </a:ext>
            </a:extLst>
          </p:cNvPr>
          <p:cNvPicPr preferRelativeResize="0"/>
          <p:nvPr/>
        </p:nvPicPr>
        <p:blipFill rotWithShape="1">
          <a:blip r:embed="rId5">
            <a:alphaModFix/>
          </a:blip>
          <a:srcRect/>
          <a:stretch/>
        </p:blipFill>
        <p:spPr>
          <a:xfrm>
            <a:off x="948121" y="878472"/>
            <a:ext cx="3978442" cy="1895779"/>
          </a:xfrm>
          <a:prstGeom prst="rect">
            <a:avLst/>
          </a:prstGeom>
          <a:noFill/>
          <a:ln>
            <a:noFill/>
          </a:ln>
        </p:spPr>
      </p:pic>
      <p:grpSp>
        <p:nvGrpSpPr>
          <p:cNvPr id="17" name="Group 16">
            <a:extLst>
              <a:ext uri="{FF2B5EF4-FFF2-40B4-BE49-F238E27FC236}">
                <a16:creationId xmlns:a16="http://schemas.microsoft.com/office/drawing/2014/main" id="{A07AF788-D693-FC1E-5A7A-112B818D22C1}"/>
              </a:ext>
            </a:extLst>
          </p:cNvPr>
          <p:cNvGrpSpPr/>
          <p:nvPr/>
        </p:nvGrpSpPr>
        <p:grpSpPr>
          <a:xfrm>
            <a:off x="6246802" y="4777862"/>
            <a:ext cx="4232949" cy="1286054"/>
            <a:chOff x="6246802" y="4777862"/>
            <a:chExt cx="4232949" cy="1286054"/>
          </a:xfrm>
        </p:grpSpPr>
        <p:sp>
          <p:nvSpPr>
            <p:cNvPr id="7" name="Rounded Rectangle 6">
              <a:extLst>
                <a:ext uri="{FF2B5EF4-FFF2-40B4-BE49-F238E27FC236}">
                  <a16:creationId xmlns:a16="http://schemas.microsoft.com/office/drawing/2014/main" id="{5FFF6D68-9D48-1872-6A80-BCC3A4AA276F}"/>
                </a:ext>
              </a:extLst>
            </p:cNvPr>
            <p:cNvSpPr/>
            <p:nvPr/>
          </p:nvSpPr>
          <p:spPr>
            <a:xfrm>
              <a:off x="6246802" y="5608326"/>
              <a:ext cx="4232949" cy="45559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Loosely Coupled – Clear purposes</a:t>
              </a:r>
            </a:p>
          </p:txBody>
        </p:sp>
        <p:cxnSp>
          <p:nvCxnSpPr>
            <p:cNvPr id="10" name="Straight Arrow Connector 9">
              <a:extLst>
                <a:ext uri="{FF2B5EF4-FFF2-40B4-BE49-F238E27FC236}">
                  <a16:creationId xmlns:a16="http://schemas.microsoft.com/office/drawing/2014/main" id="{E2CBF65A-904D-E9CE-922C-DC6123856189}"/>
                </a:ext>
              </a:extLst>
            </p:cNvPr>
            <p:cNvCxnSpPr>
              <a:stCxn id="414" idx="2"/>
            </p:cNvCxnSpPr>
            <p:nvPr/>
          </p:nvCxnSpPr>
          <p:spPr>
            <a:xfrm flipH="1">
              <a:off x="9050694" y="4777862"/>
              <a:ext cx="1251006"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BE881E-931D-4B2F-0F87-59BBC5480EA3}"/>
                </a:ext>
              </a:extLst>
            </p:cNvPr>
            <p:cNvCxnSpPr>
              <a:cxnSpLocks/>
              <a:stCxn id="415" idx="2"/>
            </p:cNvCxnSpPr>
            <p:nvPr/>
          </p:nvCxnSpPr>
          <p:spPr>
            <a:xfrm>
              <a:off x="6776779" y="4777862"/>
              <a:ext cx="1038737"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6C18FBC-5E11-7127-594D-053580B5B23A}"/>
              </a:ext>
            </a:extLst>
          </p:cNvPr>
          <p:cNvGrpSpPr/>
          <p:nvPr/>
        </p:nvGrpSpPr>
        <p:grpSpPr>
          <a:xfrm>
            <a:off x="424035" y="2763976"/>
            <a:ext cx="4410269" cy="2013886"/>
            <a:chOff x="424035" y="2763976"/>
            <a:chExt cx="4410269" cy="2013886"/>
          </a:xfrm>
        </p:grpSpPr>
        <p:sp>
          <p:nvSpPr>
            <p:cNvPr id="8" name="Rounded Rectangle 7">
              <a:extLst>
                <a:ext uri="{FF2B5EF4-FFF2-40B4-BE49-F238E27FC236}">
                  <a16:creationId xmlns:a16="http://schemas.microsoft.com/office/drawing/2014/main" id="{6D8995CE-2EC8-E7DD-DD67-90C70CBA9859}"/>
                </a:ext>
              </a:extLst>
            </p:cNvPr>
            <p:cNvSpPr/>
            <p:nvPr/>
          </p:nvSpPr>
          <p:spPr>
            <a:xfrm>
              <a:off x="424035" y="4283339"/>
              <a:ext cx="4410269" cy="494523"/>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Tightly Coupled – No clear purpose</a:t>
              </a:r>
            </a:p>
          </p:txBody>
        </p:sp>
        <p:cxnSp>
          <p:nvCxnSpPr>
            <p:cNvPr id="14" name="Straight Arrow Connector 13">
              <a:extLst>
                <a:ext uri="{FF2B5EF4-FFF2-40B4-BE49-F238E27FC236}">
                  <a16:creationId xmlns:a16="http://schemas.microsoft.com/office/drawing/2014/main" id="{EE8AF614-3C8A-09FB-993C-C8A7B1CE4E96}"/>
                </a:ext>
              </a:extLst>
            </p:cNvPr>
            <p:cNvCxnSpPr>
              <a:cxnSpLocks/>
            </p:cNvCxnSpPr>
            <p:nvPr/>
          </p:nvCxnSpPr>
          <p:spPr>
            <a:xfrm>
              <a:off x="2816696" y="2763976"/>
              <a:ext cx="0" cy="147329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7" name="Picture 6" descr="Text&#10;&#10;Description automatically generated with medium confidence">
            <a:extLst>
              <a:ext uri="{FF2B5EF4-FFF2-40B4-BE49-F238E27FC236}">
                <a16:creationId xmlns:a16="http://schemas.microsoft.com/office/drawing/2014/main" id="{1CADEA21-72CE-A8C9-6782-27F55E121ACF}"/>
              </a:ext>
            </a:extLst>
          </p:cNvPr>
          <p:cNvPicPr>
            <a:picLocks noChangeAspect="1"/>
          </p:cNvPicPr>
          <p:nvPr/>
        </p:nvPicPr>
        <p:blipFill>
          <a:blip r:embed="rId3"/>
          <a:stretch>
            <a:fillRect/>
          </a:stretch>
        </p:blipFill>
        <p:spPr>
          <a:xfrm>
            <a:off x="8524292" y="4275897"/>
            <a:ext cx="3429000" cy="2349500"/>
          </a:xfrm>
          <a:prstGeom prst="rect">
            <a:avLst/>
          </a:prstGeom>
        </p:spPr>
      </p:pic>
      <p:pic>
        <p:nvPicPr>
          <p:cNvPr id="4098" name="Picture 2" descr="Stop &amp; Shop moves ahead with New York City store upgrade plan | Supermarket  News">
            <a:extLst>
              <a:ext uri="{FF2B5EF4-FFF2-40B4-BE49-F238E27FC236}">
                <a16:creationId xmlns:a16="http://schemas.microsoft.com/office/drawing/2014/main" id="{E91B256C-29B8-C3F3-68A4-EB3BC113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0" y="1250983"/>
            <a:ext cx="6351037" cy="32995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142603A9-48C0-76F9-7E78-66E7B51FB680}"/>
              </a:ext>
            </a:extLst>
          </p:cNvPr>
          <p:cNvSpPr/>
          <p:nvPr/>
        </p:nvSpPr>
        <p:spPr>
          <a:xfrm>
            <a:off x="238708" y="4981866"/>
            <a:ext cx="7557796" cy="1250302"/>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rgbClr val="166623"/>
                </a:solidFill>
              </a:rPr>
              <a:t>So, what is a </a:t>
            </a:r>
            <a:r>
              <a:rPr lang="en-GB" sz="2000" b="1" dirty="0">
                <a:solidFill>
                  <a:srgbClr val="166623"/>
                </a:solidFill>
              </a:rPr>
              <a:t>concern</a:t>
            </a:r>
            <a:r>
              <a:rPr lang="en-GB" sz="2000" dirty="0">
                <a:solidFill>
                  <a:srgbClr val="166623"/>
                </a:solidFill>
              </a:rPr>
              <a:t>? A </a:t>
            </a:r>
            <a:r>
              <a:rPr lang="en-GB" sz="2000" b="1" dirty="0">
                <a:solidFill>
                  <a:srgbClr val="166623"/>
                </a:solidFill>
              </a:rPr>
              <a:t>concern</a:t>
            </a:r>
            <a:r>
              <a:rPr lang="en-GB" sz="2000" dirty="0">
                <a:solidFill>
                  <a:srgbClr val="166623"/>
                </a:solidFill>
              </a:rPr>
              <a:t> is a very general notion, basically it is anything that matters in providing a solution to a problem.</a:t>
            </a:r>
            <a:endParaRPr lang="en-BE" sz="2000" dirty="0">
              <a:solidFill>
                <a:srgbClr val="16662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32" name="Google Shape;432;p29"/>
          <p:cNvGrpSpPr/>
          <p:nvPr/>
        </p:nvGrpSpPr>
        <p:grpSpPr>
          <a:xfrm>
            <a:off x="7168852" y="2603252"/>
            <a:ext cx="4753804" cy="3545590"/>
            <a:chOff x="7050878" y="671612"/>
            <a:chExt cx="4753804" cy="3545590"/>
          </a:xfrm>
        </p:grpSpPr>
        <p:pic>
          <p:nvPicPr>
            <p:cNvPr id="433" name="Google Shape;433;p29" descr="Diagram&#10;&#10;Description automatically generated"/>
            <p:cNvPicPr preferRelativeResize="0"/>
            <p:nvPr/>
          </p:nvPicPr>
          <p:blipFill rotWithShape="1">
            <a:blip r:embed="rId3">
              <a:alphaModFix/>
            </a:blip>
            <a:srcRect l="29479" t="6617" r="27464" b="53683"/>
            <a:stretch/>
          </p:blipFill>
          <p:spPr>
            <a:xfrm>
              <a:off x="7693500" y="671612"/>
              <a:ext cx="3398570" cy="1816138"/>
            </a:xfrm>
            <a:prstGeom prst="rect">
              <a:avLst/>
            </a:prstGeom>
            <a:noFill/>
            <a:ln>
              <a:noFill/>
            </a:ln>
          </p:spPr>
        </p:pic>
        <p:pic>
          <p:nvPicPr>
            <p:cNvPr id="434" name="Google Shape;434;p29" descr="Diagram&#10;&#10;Description automatically generated"/>
            <p:cNvPicPr preferRelativeResize="0"/>
            <p:nvPr/>
          </p:nvPicPr>
          <p:blipFill rotWithShape="1">
            <a:blip r:embed="rId3">
              <a:alphaModFix/>
            </a:blip>
            <a:srcRect l="54668" t="61968" r="2119" b="3083"/>
            <a:stretch/>
          </p:blipFill>
          <p:spPr>
            <a:xfrm>
              <a:off x="9760534" y="3209381"/>
              <a:ext cx="2044148" cy="958125"/>
            </a:xfrm>
            <a:prstGeom prst="rect">
              <a:avLst/>
            </a:prstGeom>
            <a:noFill/>
            <a:ln>
              <a:noFill/>
            </a:ln>
          </p:spPr>
        </p:pic>
        <p:pic>
          <p:nvPicPr>
            <p:cNvPr id="435" name="Google Shape;435;p29" descr="Diagram&#10;&#10;Description automatically generated"/>
            <p:cNvPicPr preferRelativeResize="0"/>
            <p:nvPr/>
          </p:nvPicPr>
          <p:blipFill rotWithShape="1">
            <a:blip r:embed="rId3">
              <a:alphaModFix/>
            </a:blip>
            <a:srcRect l="4148" t="61637" r="52457" b="3275"/>
            <a:stretch/>
          </p:blipFill>
          <p:spPr>
            <a:xfrm>
              <a:off x="7050878" y="3259350"/>
              <a:ext cx="2044148" cy="957852"/>
            </a:xfrm>
            <a:prstGeom prst="rect">
              <a:avLst/>
            </a:prstGeom>
            <a:noFill/>
            <a:ln>
              <a:noFill/>
            </a:ln>
          </p:spPr>
        </p:pic>
        <p:sp>
          <p:nvSpPr>
            <p:cNvPr id="436" name="Google Shape;436;p29"/>
            <p:cNvSpPr/>
            <p:nvPr/>
          </p:nvSpPr>
          <p:spPr>
            <a:xfrm>
              <a:off x="8821754" y="2477153"/>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9"/>
            <p:cNvSpPr/>
            <p:nvPr/>
          </p:nvSpPr>
          <p:spPr>
            <a:xfrm>
              <a:off x="9760534" y="2477154"/>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438" name="Google Shape;438;p29"/>
            <p:cNvCxnSpPr>
              <a:stCxn id="436" idx="2"/>
            </p:cNvCxnSpPr>
            <p:nvPr/>
          </p:nvCxnSpPr>
          <p:spPr>
            <a:xfrm>
              <a:off x="8958390" y="2798864"/>
              <a:ext cx="0" cy="187800"/>
            </a:xfrm>
            <a:prstGeom prst="straightConnector1">
              <a:avLst/>
            </a:prstGeom>
            <a:noFill/>
            <a:ln w="19050" cap="flat" cmpd="sng">
              <a:solidFill>
                <a:srgbClr val="595959"/>
              </a:solidFill>
              <a:prstDash val="solid"/>
              <a:miter lim="800000"/>
              <a:headEnd type="none" w="sm" len="sm"/>
              <a:tailEnd type="none" w="sm" len="sm"/>
            </a:ln>
          </p:spPr>
        </p:cxnSp>
        <p:cxnSp>
          <p:nvCxnSpPr>
            <p:cNvPr id="439" name="Google Shape;439;p29"/>
            <p:cNvCxnSpPr/>
            <p:nvPr/>
          </p:nvCxnSpPr>
          <p:spPr>
            <a:xfrm>
              <a:off x="9897170" y="2798864"/>
              <a:ext cx="0" cy="187844"/>
            </a:xfrm>
            <a:prstGeom prst="straightConnector1">
              <a:avLst/>
            </a:prstGeom>
            <a:noFill/>
            <a:ln w="19050" cap="flat" cmpd="sng">
              <a:solidFill>
                <a:srgbClr val="595959"/>
              </a:solidFill>
              <a:prstDash val="solid"/>
              <a:miter lim="800000"/>
              <a:headEnd type="none" w="sm" len="sm"/>
              <a:tailEnd type="none" w="sm" len="sm"/>
            </a:ln>
          </p:spPr>
        </p:cxnSp>
        <p:cxnSp>
          <p:nvCxnSpPr>
            <p:cNvPr id="440" name="Google Shape;440;p29"/>
            <p:cNvCxnSpPr/>
            <p:nvPr/>
          </p:nvCxnSpPr>
          <p:spPr>
            <a:xfrm rot="10800000">
              <a:off x="8072952" y="2986708"/>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1" name="Google Shape;441;p29"/>
            <p:cNvCxnSpPr/>
            <p:nvPr/>
          </p:nvCxnSpPr>
          <p:spPr>
            <a:xfrm rot="10800000">
              <a:off x="9897170" y="2985051"/>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2" name="Google Shape;442;p29"/>
            <p:cNvCxnSpPr>
              <a:endCxn id="435" idx="0"/>
            </p:cNvCxnSpPr>
            <p:nvPr/>
          </p:nvCxnSpPr>
          <p:spPr>
            <a:xfrm flipH="1">
              <a:off x="8072952" y="2985150"/>
              <a:ext cx="6600" cy="274200"/>
            </a:xfrm>
            <a:prstGeom prst="straightConnector1">
              <a:avLst/>
            </a:prstGeom>
            <a:noFill/>
            <a:ln w="19050" cap="flat" cmpd="sng">
              <a:solidFill>
                <a:srgbClr val="595959"/>
              </a:solidFill>
              <a:prstDash val="solid"/>
              <a:miter lim="800000"/>
              <a:headEnd type="none" w="sm" len="sm"/>
              <a:tailEnd type="none" w="sm" len="sm"/>
            </a:ln>
          </p:spPr>
        </p:cxnSp>
        <p:cxnSp>
          <p:nvCxnSpPr>
            <p:cNvPr id="443" name="Google Shape;443;p29"/>
            <p:cNvCxnSpPr/>
            <p:nvPr/>
          </p:nvCxnSpPr>
          <p:spPr>
            <a:xfrm flipH="1">
              <a:off x="10769690" y="2985050"/>
              <a:ext cx="6547" cy="274299"/>
            </a:xfrm>
            <a:prstGeom prst="straightConnector1">
              <a:avLst/>
            </a:prstGeom>
            <a:noFill/>
            <a:ln w="19050" cap="flat" cmpd="sng">
              <a:solidFill>
                <a:srgbClr val="595959"/>
              </a:solidFill>
              <a:prstDash val="solid"/>
              <a:miter lim="800000"/>
              <a:headEnd type="none" w="sm" len="sm"/>
              <a:tailEnd type="none" w="sm" len="sm"/>
            </a:ln>
          </p:spPr>
        </p:cxnSp>
      </p:grpSp>
      <p:grpSp>
        <p:nvGrpSpPr>
          <p:cNvPr id="11" name="Group 10">
            <a:extLst>
              <a:ext uri="{FF2B5EF4-FFF2-40B4-BE49-F238E27FC236}">
                <a16:creationId xmlns:a16="http://schemas.microsoft.com/office/drawing/2014/main" id="{E99DDBD5-C2D3-58AE-FEC2-04CA51B1B08E}"/>
              </a:ext>
            </a:extLst>
          </p:cNvPr>
          <p:cNvGrpSpPr/>
          <p:nvPr/>
        </p:nvGrpSpPr>
        <p:grpSpPr>
          <a:xfrm>
            <a:off x="269344" y="1086702"/>
            <a:ext cx="2223977" cy="5012444"/>
            <a:chOff x="269344" y="1521227"/>
            <a:chExt cx="2223977" cy="5012444"/>
          </a:xfrm>
        </p:grpSpPr>
        <p:grpSp>
          <p:nvGrpSpPr>
            <p:cNvPr id="3" name="Group 2">
              <a:extLst>
                <a:ext uri="{FF2B5EF4-FFF2-40B4-BE49-F238E27FC236}">
                  <a16:creationId xmlns:a16="http://schemas.microsoft.com/office/drawing/2014/main" id="{E956DAD1-8784-B0ED-6610-D277F925F9B2}"/>
                </a:ext>
              </a:extLst>
            </p:cNvPr>
            <p:cNvGrpSpPr/>
            <p:nvPr/>
          </p:nvGrpSpPr>
          <p:grpSpPr>
            <a:xfrm>
              <a:off x="537885" y="1521227"/>
              <a:ext cx="1839880" cy="4310629"/>
              <a:chOff x="623401" y="1129232"/>
              <a:chExt cx="1839880" cy="4310629"/>
            </a:xfrm>
          </p:grpSpPr>
          <p:pic>
            <p:nvPicPr>
              <p:cNvPr id="4" name="Picture 6" descr="Dog Running Icon Vector Illustration Stock Vector (Royalty Free) 1586402908  | Shutterstock">
                <a:extLst>
                  <a:ext uri="{FF2B5EF4-FFF2-40B4-BE49-F238E27FC236}">
                    <a16:creationId xmlns:a16="http://schemas.microsoft.com/office/drawing/2014/main" id="{0E4C641F-02FF-6154-E224-292DFC314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09" t="29289" r="22788" b="36444"/>
              <a:stretch/>
            </p:blipFill>
            <p:spPr bwMode="auto">
              <a:xfrm>
                <a:off x="671804" y="2822510"/>
                <a:ext cx="1791477" cy="1212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og Running - Free animals icons">
                <a:extLst>
                  <a:ext uri="{FF2B5EF4-FFF2-40B4-BE49-F238E27FC236}">
                    <a16:creationId xmlns:a16="http://schemas.microsoft.com/office/drawing/2014/main" id="{61431AD8-4DDD-9E99-F792-D4A648AA5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24786" y="1129232"/>
                <a:ext cx="148551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nimal, dog, eating, food, pet, tester, testing icon - Download on  Iconfinder">
                <a:extLst>
                  <a:ext uri="{FF2B5EF4-FFF2-40B4-BE49-F238E27FC236}">
                    <a16:creationId xmlns:a16="http://schemas.microsoft.com/office/drawing/2014/main" id="{5D9B3758-46A2-3D10-72EF-49B2C5FB1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66" t="59257"/>
              <a:stretch/>
            </p:blipFill>
            <p:spPr bwMode="auto">
              <a:xfrm>
                <a:off x="623401" y="4275639"/>
                <a:ext cx="1686896" cy="116422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7F3985F-3789-E8EB-C7FB-DAA56DE92AC1}"/>
                </a:ext>
              </a:extLst>
            </p:cNvPr>
            <p:cNvSpPr txBox="1"/>
            <p:nvPr/>
          </p:nvSpPr>
          <p:spPr>
            <a:xfrm>
              <a:off x="269344" y="6072006"/>
              <a:ext cx="2223977" cy="461665"/>
            </a:xfrm>
            <a:prstGeom prst="rect">
              <a:avLst/>
            </a:prstGeom>
            <a:noFill/>
          </p:spPr>
          <p:txBody>
            <a:bodyPr wrap="square" rtlCol="0">
              <a:spAutoFit/>
            </a:bodyPr>
            <a:lstStyle/>
            <a:p>
              <a:r>
                <a:rPr lang="en-BE" sz="2400" dirty="0"/>
                <a:t>Dog Behaviors</a:t>
              </a:r>
            </a:p>
          </p:txBody>
        </p:sp>
      </p:grpSp>
      <p:sp>
        <p:nvSpPr>
          <p:cNvPr id="16" name="Google Shape;426;p29">
            <a:extLst>
              <a:ext uri="{FF2B5EF4-FFF2-40B4-BE49-F238E27FC236}">
                <a16:creationId xmlns:a16="http://schemas.microsoft.com/office/drawing/2014/main" id="{94C4602A-73AF-C961-3CA5-3B498681F14B}"/>
              </a:ext>
            </a:extLst>
          </p:cNvPr>
          <p:cNvSpPr txBox="1">
            <a:spLocks noGrp="1"/>
          </p:cNvSpPr>
          <p:nvPr>
            <p:ph type="title"/>
          </p:nvPr>
        </p:nvSpPr>
        <p:spPr>
          <a:xfrm>
            <a:off x="726234" y="232603"/>
            <a:ext cx="10515600" cy="708301"/>
          </a:xfrm>
          <a:prstGeom prst="rect">
            <a:avLst/>
          </a:prstGeom>
          <a:solidFill>
            <a:schemeClr val="bg1"/>
          </a:solidFill>
          <a:ln>
            <a:solidFill>
              <a:schemeClr val="bg1"/>
            </a:solid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sp>
        <p:nvSpPr>
          <p:cNvPr id="2" name="TextBox 1">
            <a:extLst>
              <a:ext uri="{FF2B5EF4-FFF2-40B4-BE49-F238E27FC236}">
                <a16:creationId xmlns:a16="http://schemas.microsoft.com/office/drawing/2014/main" id="{4502CE86-30EF-A18C-B5CB-AEF70947C2DB}"/>
              </a:ext>
            </a:extLst>
          </p:cNvPr>
          <p:cNvSpPr txBox="1"/>
          <p:nvPr/>
        </p:nvSpPr>
        <p:spPr>
          <a:xfrm>
            <a:off x="3736635" y="2525717"/>
            <a:ext cx="2420074" cy="307777"/>
          </a:xfrm>
          <a:prstGeom prst="rect">
            <a:avLst/>
          </a:prstGeom>
          <a:noFill/>
          <a:ln w="28575">
            <a:solidFill>
              <a:srgbClr val="C00000"/>
            </a:solidFill>
          </a:ln>
        </p:spPr>
        <p:txBody>
          <a:bodyPr wrap="square" rtlCol="0">
            <a:spAutoFit/>
          </a:bodyPr>
          <a:lstStyle/>
          <a:p>
            <a:pPr algn="ctr"/>
            <a:r>
              <a:rPr lang="en-BE" dirty="0"/>
              <a:t>No separation of Concerns</a:t>
            </a:r>
          </a:p>
        </p:txBody>
      </p:sp>
      <p:sp>
        <p:nvSpPr>
          <p:cNvPr id="8" name="TextBox 7">
            <a:extLst>
              <a:ext uri="{FF2B5EF4-FFF2-40B4-BE49-F238E27FC236}">
                <a16:creationId xmlns:a16="http://schemas.microsoft.com/office/drawing/2014/main" id="{DCAC5BD8-50C1-C29D-50F1-96C8FE39578A}"/>
              </a:ext>
            </a:extLst>
          </p:cNvPr>
          <p:cNvSpPr txBox="1"/>
          <p:nvPr/>
        </p:nvSpPr>
        <p:spPr>
          <a:xfrm>
            <a:off x="8477177" y="2212444"/>
            <a:ext cx="2154960" cy="307777"/>
          </a:xfrm>
          <a:prstGeom prst="rect">
            <a:avLst/>
          </a:prstGeom>
          <a:noFill/>
          <a:ln w="28575">
            <a:solidFill>
              <a:srgbClr val="145113"/>
            </a:solidFill>
          </a:ln>
        </p:spPr>
        <p:txBody>
          <a:bodyPr wrap="square" rtlCol="0">
            <a:spAutoFit/>
          </a:bodyPr>
          <a:lstStyle/>
          <a:p>
            <a:pPr algn="ctr"/>
            <a:r>
              <a:rPr lang="en-BE" dirty="0"/>
              <a:t>Separation of Concerns</a:t>
            </a:r>
          </a:p>
        </p:txBody>
      </p:sp>
      <p:sp>
        <p:nvSpPr>
          <p:cNvPr id="9" name="Oval 8">
            <a:extLst>
              <a:ext uri="{FF2B5EF4-FFF2-40B4-BE49-F238E27FC236}">
                <a16:creationId xmlns:a16="http://schemas.microsoft.com/office/drawing/2014/main" id="{E4C0427A-9F65-A9AD-1370-997AD0CACAB6}"/>
              </a:ext>
            </a:extLst>
          </p:cNvPr>
          <p:cNvSpPr/>
          <p:nvPr/>
        </p:nvSpPr>
        <p:spPr>
          <a:xfrm>
            <a:off x="7459579" y="921653"/>
            <a:ext cx="191522" cy="830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B5C25091-2F5C-6E04-936A-2F46DA32B17B}"/>
              </a:ext>
            </a:extLst>
          </p:cNvPr>
          <p:cNvSpPr/>
          <p:nvPr/>
        </p:nvSpPr>
        <p:spPr>
          <a:xfrm>
            <a:off x="9488664" y="681960"/>
            <a:ext cx="180739" cy="727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6" name="Group 25">
            <a:extLst>
              <a:ext uri="{FF2B5EF4-FFF2-40B4-BE49-F238E27FC236}">
                <a16:creationId xmlns:a16="http://schemas.microsoft.com/office/drawing/2014/main" id="{F4EE4EE3-32C8-6221-6859-6C11B2E10BC9}"/>
              </a:ext>
            </a:extLst>
          </p:cNvPr>
          <p:cNvGrpSpPr/>
          <p:nvPr/>
        </p:nvGrpSpPr>
        <p:grpSpPr>
          <a:xfrm>
            <a:off x="5274644" y="1050052"/>
            <a:ext cx="1427251" cy="1195718"/>
            <a:chOff x="5274644" y="1050052"/>
            <a:chExt cx="1427251" cy="1195718"/>
          </a:xfrm>
        </p:grpSpPr>
        <p:grpSp>
          <p:nvGrpSpPr>
            <p:cNvPr id="24" name="Group 23">
              <a:extLst>
                <a:ext uri="{FF2B5EF4-FFF2-40B4-BE49-F238E27FC236}">
                  <a16:creationId xmlns:a16="http://schemas.microsoft.com/office/drawing/2014/main" id="{AC7FABE5-00E5-AF6B-D116-DACB0DB924A9}"/>
                </a:ext>
              </a:extLst>
            </p:cNvPr>
            <p:cNvGrpSpPr/>
            <p:nvPr/>
          </p:nvGrpSpPr>
          <p:grpSpPr>
            <a:xfrm>
              <a:off x="5274644" y="1257793"/>
              <a:ext cx="1427251" cy="987977"/>
              <a:chOff x="5274644" y="1257793"/>
              <a:chExt cx="1427251" cy="987977"/>
            </a:xfrm>
          </p:grpSpPr>
          <p:pic>
            <p:nvPicPr>
              <p:cNvPr id="10" name="Picture 4" descr="Animal, dog, eating, food, pet, tester, testing icon - Download on  Iconfinder">
                <a:extLst>
                  <a:ext uri="{FF2B5EF4-FFF2-40B4-BE49-F238E27FC236}">
                    <a16:creationId xmlns:a16="http://schemas.microsoft.com/office/drawing/2014/main" id="{62065B3E-F9DF-A9EC-1CA7-62DFAFD071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93" t="88670" r="43220"/>
              <a:stretch/>
            </p:blipFill>
            <p:spPr bwMode="auto">
              <a:xfrm flipH="1">
                <a:off x="6277721" y="1840043"/>
                <a:ext cx="424174" cy="2547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0D77583-26D0-037F-8786-0D1E2084D7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4644" y="1257793"/>
                <a:ext cx="987977" cy="98797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09FA6C1E-0D26-5AA7-9280-A0FF1338DDC3}"/>
                </a:ext>
              </a:extLst>
            </p:cNvPr>
            <p:cNvSpPr txBox="1"/>
            <p:nvPr/>
          </p:nvSpPr>
          <p:spPr>
            <a:xfrm>
              <a:off x="5410170" y="1050052"/>
              <a:ext cx="1147728" cy="276999"/>
            </a:xfrm>
            <a:prstGeom prst="rect">
              <a:avLst/>
            </a:prstGeom>
            <a:noFill/>
          </p:spPr>
          <p:txBody>
            <a:bodyPr wrap="square" rtlCol="0">
              <a:spAutoFit/>
            </a:bodyPr>
            <a:lstStyle/>
            <a:p>
              <a:pPr algn="ctr"/>
              <a:r>
                <a:rPr lang="en-BE" sz="1200" dirty="0"/>
                <a:t>Feeds it self?</a:t>
              </a:r>
            </a:p>
          </p:txBody>
        </p:sp>
      </p:grpSp>
      <p:grpSp>
        <p:nvGrpSpPr>
          <p:cNvPr id="30" name="Group 29">
            <a:extLst>
              <a:ext uri="{FF2B5EF4-FFF2-40B4-BE49-F238E27FC236}">
                <a16:creationId xmlns:a16="http://schemas.microsoft.com/office/drawing/2014/main" id="{839F35AC-8EE3-7FC2-4864-8FABE73A3AC2}"/>
              </a:ext>
            </a:extLst>
          </p:cNvPr>
          <p:cNvGrpSpPr/>
          <p:nvPr/>
        </p:nvGrpSpPr>
        <p:grpSpPr>
          <a:xfrm>
            <a:off x="2377765" y="2897261"/>
            <a:ext cx="3967502" cy="3250713"/>
            <a:chOff x="2377765" y="2897261"/>
            <a:chExt cx="3967502" cy="3250713"/>
          </a:xfrm>
        </p:grpSpPr>
        <p:pic>
          <p:nvPicPr>
            <p:cNvPr id="431" name="Google Shape;431;p29" descr="Diagram&#10;&#10;Description automatically generated with medium confidence"/>
            <p:cNvPicPr preferRelativeResize="0"/>
            <p:nvPr/>
          </p:nvPicPr>
          <p:blipFill rotWithShape="1">
            <a:blip r:embed="rId8">
              <a:alphaModFix/>
            </a:blip>
            <a:srcRect/>
            <a:stretch/>
          </p:blipFill>
          <p:spPr>
            <a:xfrm>
              <a:off x="3639268" y="2897261"/>
              <a:ext cx="2705999" cy="3250713"/>
            </a:xfrm>
            <a:prstGeom prst="rect">
              <a:avLst/>
            </a:prstGeom>
            <a:noFill/>
            <a:ln>
              <a:noFill/>
            </a:ln>
          </p:spPr>
        </p:pic>
        <p:cxnSp>
          <p:nvCxnSpPr>
            <p:cNvPr id="28" name="Straight Arrow Connector 27">
              <a:extLst>
                <a:ext uri="{FF2B5EF4-FFF2-40B4-BE49-F238E27FC236}">
                  <a16:creationId xmlns:a16="http://schemas.microsoft.com/office/drawing/2014/main" id="{42FB7B0F-2766-F599-D738-4FB23F6D783D}"/>
                </a:ext>
              </a:extLst>
            </p:cNvPr>
            <p:cNvCxnSpPr>
              <a:cxnSpLocks/>
            </p:cNvCxnSpPr>
            <p:nvPr/>
          </p:nvCxnSpPr>
          <p:spPr>
            <a:xfrm flipH="1">
              <a:off x="2377765" y="3511321"/>
              <a:ext cx="1261503" cy="10112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1" name="Picture 4" descr="Animal, dog, eating, food, pet, tester, testing icon - Download on  Iconfinder">
            <a:extLst>
              <a:ext uri="{FF2B5EF4-FFF2-40B4-BE49-F238E27FC236}">
                <a16:creationId xmlns:a16="http://schemas.microsoft.com/office/drawing/2014/main" id="{BF880CFC-4192-A25D-7299-5CED597DB7A3}"/>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778" b="93778" l="4000" r="62222">
                        <a14:foregroundMark x1="42222" y1="35111" x2="42222" y2="35111"/>
                        <a14:foregroundMark x1="33333" y1="17333" x2="33333" y2="17333"/>
                        <a14:foregroundMark x1="38667" y1="5778" x2="38667" y2="5778"/>
                        <a14:foregroundMark x1="4000" y1="45778" x2="4000" y2="45778"/>
                        <a14:foregroundMark x1="16444" y1="94222" x2="16444" y2="94222"/>
                        <a14:foregroundMark x1="59111" y1="43111" x2="59111" y2="43111"/>
                        <a14:foregroundMark x1="55556" y1="4444" x2="55556" y2="4444"/>
                        <a14:foregroundMark x1="55556" y1="3111" x2="55556" y2="3111"/>
                        <a14:foregroundMark x1="52000" y1="4889" x2="52000" y2="4889"/>
                        <a14:foregroundMark x1="52000" y1="3556" x2="52000" y2="3556"/>
                        <a14:foregroundMark x1="48444" y1="4444" x2="48444" y2="4444"/>
                        <a14:foregroundMark x1="48444" y1="4444" x2="48444" y2="4444"/>
                        <a14:foregroundMark x1="48889" y1="3111" x2="48889" y2="3111"/>
                        <a14:foregroundMark x1="52444" y1="3556" x2="52444" y2="3556"/>
                        <a14:foregroundMark x1="56000" y1="3111" x2="56000" y2="3111"/>
                        <a14:foregroundMark x1="51556" y1="2667" x2="51556" y2="2667"/>
                        <a14:foregroundMark x1="48444" y1="3556" x2="48444" y2="3556"/>
                        <a14:foregroundMark x1="48444" y1="3111" x2="48444" y2="3111"/>
                        <a14:foregroundMark x1="51556" y1="1778" x2="51556" y2="1778"/>
                        <a14:foregroundMark x1="47111" y1="4889" x2="47111" y2="4889"/>
                        <a14:foregroundMark x1="46667" y1="3111" x2="46667" y2="3111"/>
                        <a14:foregroundMark x1="62222" y1="40000" x2="62222" y2="40000"/>
                      </a14:backgroundRemoval>
                    </a14:imgEffect>
                  </a14:imgLayer>
                </a14:imgProps>
              </a:ext>
              <a:ext uri="{28A0092B-C50C-407E-A947-70E740481C1C}">
                <a14:useLocalDpi xmlns:a14="http://schemas.microsoft.com/office/drawing/2010/main" val="0"/>
              </a:ext>
            </a:extLst>
          </a:blip>
          <a:srcRect r="35203"/>
          <a:stretch/>
        </p:blipFill>
        <p:spPr bwMode="auto">
          <a:xfrm flipH="1">
            <a:off x="6525052" y="634888"/>
            <a:ext cx="1283058" cy="169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3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50" name="Google Shape;450;p30" descr="Camera Icon Png posted by Ryan Peltier"/>
          <p:cNvPicPr preferRelativeResize="0"/>
          <p:nvPr/>
        </p:nvPicPr>
        <p:blipFill rotWithShape="1">
          <a:blip r:embed="rId3">
            <a:alphaModFix/>
          </a:blip>
          <a:srcRect/>
          <a:stretch/>
        </p:blipFill>
        <p:spPr>
          <a:xfrm>
            <a:off x="5033422" y="1246333"/>
            <a:ext cx="861391" cy="799400"/>
          </a:xfrm>
          <a:prstGeom prst="rect">
            <a:avLst/>
          </a:prstGeom>
          <a:noFill/>
          <a:ln>
            <a:noFill/>
          </a:ln>
        </p:spPr>
      </p:pic>
      <p:pic>
        <p:nvPicPr>
          <p:cNvPr id="451" name="Google Shape;451;p30" descr="old-phone Vector Icons free download in SVG, PNG Format"/>
          <p:cNvPicPr preferRelativeResize="0"/>
          <p:nvPr/>
        </p:nvPicPr>
        <p:blipFill rotWithShape="1">
          <a:blip r:embed="rId4">
            <a:alphaModFix/>
          </a:blip>
          <a:srcRect/>
          <a:stretch/>
        </p:blipFill>
        <p:spPr>
          <a:xfrm>
            <a:off x="9128319" y="1014150"/>
            <a:ext cx="1263766" cy="1263766"/>
          </a:xfrm>
          <a:prstGeom prst="rect">
            <a:avLst/>
          </a:prstGeom>
          <a:noFill/>
          <a:ln>
            <a:noFill/>
          </a:ln>
        </p:spPr>
      </p:pic>
      <p:pic>
        <p:nvPicPr>
          <p:cNvPr id="453" name="Google Shape;453;p30" descr="High Cohesion and Low Coupling"/>
          <p:cNvPicPr preferRelativeResize="0"/>
          <p:nvPr/>
        </p:nvPicPr>
        <p:blipFill rotWithShape="1">
          <a:blip r:embed="rId5">
            <a:alphaModFix/>
          </a:blip>
          <a:srcRect l="5978" t="28790" r="59239" b="19774"/>
          <a:stretch/>
        </p:blipFill>
        <p:spPr>
          <a:xfrm>
            <a:off x="6909856" y="998666"/>
            <a:ext cx="1203420" cy="1000344"/>
          </a:xfrm>
          <a:prstGeom prst="rect">
            <a:avLst/>
          </a:prstGeom>
          <a:noFill/>
          <a:ln>
            <a:noFill/>
          </a:ln>
        </p:spPr>
      </p:pic>
      <p:sp>
        <p:nvSpPr>
          <p:cNvPr id="2" name="Google Shape;426;p29">
            <a:extLst>
              <a:ext uri="{FF2B5EF4-FFF2-40B4-BE49-F238E27FC236}">
                <a16:creationId xmlns:a16="http://schemas.microsoft.com/office/drawing/2014/main" id="{108B7DFC-3299-B894-95AF-FBD8E14D299C}"/>
              </a:ext>
            </a:extLst>
          </p:cNvPr>
          <p:cNvSpPr txBox="1">
            <a:spLocks noGrp="1"/>
          </p:cNvSpPr>
          <p:nvPr>
            <p:ph type="title"/>
          </p:nvPr>
        </p:nvSpPr>
        <p:spPr>
          <a:xfrm>
            <a:off x="637013" y="57825"/>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sz="3600" b="0" i="0" dirty="0">
                <a:solidFill>
                  <a:srgbClr val="1F1F1F"/>
                </a:solidFill>
                <a:latin typeface="Source Sans Pro"/>
                <a:ea typeface="Source Sans Pro"/>
                <a:cs typeface="Source Sans Pro"/>
                <a:sym typeface="Source Sans Pro"/>
              </a:rPr>
              <a:t>Separation of Concerns</a:t>
            </a:r>
            <a:endParaRPr sz="3600" dirty="0"/>
          </a:p>
        </p:txBody>
      </p:sp>
      <p:pic>
        <p:nvPicPr>
          <p:cNvPr id="8196" name="Picture 4" descr="Detail Mobile Apps Icon Png Koleksi Nomer 11">
            <a:extLst>
              <a:ext uri="{FF2B5EF4-FFF2-40B4-BE49-F238E27FC236}">
                <a16:creationId xmlns:a16="http://schemas.microsoft.com/office/drawing/2014/main" id="{C934A948-97E2-4935-009C-BBD410DC7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655" y="1646033"/>
            <a:ext cx="217170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08409E-20D2-7551-3325-2B55176EB228}"/>
              </a:ext>
            </a:extLst>
          </p:cNvPr>
          <p:cNvSpPr txBox="1"/>
          <p:nvPr/>
        </p:nvSpPr>
        <p:spPr>
          <a:xfrm>
            <a:off x="6517758" y="748041"/>
            <a:ext cx="2115879" cy="276999"/>
          </a:xfrm>
          <a:prstGeom prst="rect">
            <a:avLst/>
          </a:prstGeom>
          <a:noFill/>
        </p:spPr>
        <p:txBody>
          <a:bodyPr wrap="square">
            <a:spAutoFit/>
          </a:bodyPr>
          <a:lstStyle/>
          <a:p>
            <a:pPr marL="0" marR="0" lvl="0" indent="0" algn="l" rtl="0">
              <a:spcBef>
                <a:spcPts val="0"/>
              </a:spcBef>
              <a:spcAft>
                <a:spcPts val="0"/>
              </a:spcAft>
              <a:buNone/>
            </a:pPr>
            <a:r>
              <a:rPr lang="en-GB" sz="1200" dirty="0">
                <a:solidFill>
                  <a:schemeClr val="dk1"/>
                </a:solidFill>
                <a:latin typeface="Calibri"/>
                <a:ea typeface="Calibri"/>
                <a:cs typeface="Calibri"/>
                <a:sym typeface="Calibri"/>
              </a:rPr>
              <a:t>Low cohesion/Tight coupling</a:t>
            </a:r>
            <a:endParaRPr lang="en-GB" sz="1200" dirty="0"/>
          </a:p>
        </p:txBody>
      </p:sp>
      <p:pic>
        <p:nvPicPr>
          <p:cNvPr id="6" name="Picture 5" descr="Text&#10;&#10;Description automatically generated">
            <a:extLst>
              <a:ext uri="{FF2B5EF4-FFF2-40B4-BE49-F238E27FC236}">
                <a16:creationId xmlns:a16="http://schemas.microsoft.com/office/drawing/2014/main" id="{144CE346-9B83-23AF-A89C-2F9F9B0C5A20}"/>
              </a:ext>
            </a:extLst>
          </p:cNvPr>
          <p:cNvPicPr>
            <a:picLocks noChangeAspect="1"/>
          </p:cNvPicPr>
          <p:nvPr/>
        </p:nvPicPr>
        <p:blipFill rotWithShape="1">
          <a:blip r:embed="rId7"/>
          <a:srcRect t="2251" r="2398" b="3657"/>
          <a:stretch/>
        </p:blipFill>
        <p:spPr>
          <a:xfrm>
            <a:off x="4438021" y="2435192"/>
            <a:ext cx="6640657" cy="3513221"/>
          </a:xfrm>
          <a:prstGeom prst="rect">
            <a:avLst/>
          </a:prstGeom>
          <a:ln w="28575">
            <a:solidFill>
              <a:srgbClr val="145113"/>
            </a:solidFill>
          </a:ln>
        </p:spPr>
      </p:pic>
      <p:grpSp>
        <p:nvGrpSpPr>
          <p:cNvPr id="11" name="Group 10">
            <a:extLst>
              <a:ext uri="{FF2B5EF4-FFF2-40B4-BE49-F238E27FC236}">
                <a16:creationId xmlns:a16="http://schemas.microsoft.com/office/drawing/2014/main" id="{ABA4B325-9392-1C12-0B88-FE821229BB0A}"/>
              </a:ext>
            </a:extLst>
          </p:cNvPr>
          <p:cNvGrpSpPr/>
          <p:nvPr/>
        </p:nvGrpSpPr>
        <p:grpSpPr>
          <a:xfrm>
            <a:off x="9594074" y="3503596"/>
            <a:ext cx="1061094" cy="1303019"/>
            <a:chOff x="9594074" y="3503596"/>
            <a:chExt cx="1061094" cy="1303019"/>
          </a:xfrm>
        </p:grpSpPr>
        <p:sp>
          <p:nvSpPr>
            <p:cNvPr id="7" name="Right Brace 6">
              <a:extLst>
                <a:ext uri="{FF2B5EF4-FFF2-40B4-BE49-F238E27FC236}">
                  <a16:creationId xmlns:a16="http://schemas.microsoft.com/office/drawing/2014/main" id="{ABC282A4-2DF4-45D4-DE4F-3F473E20385A}"/>
                </a:ext>
              </a:extLst>
            </p:cNvPr>
            <p:cNvSpPr/>
            <p:nvPr/>
          </p:nvSpPr>
          <p:spPr>
            <a:xfrm>
              <a:off x="9594074" y="3503596"/>
              <a:ext cx="166128" cy="1303019"/>
            </a:xfrm>
            <a:prstGeom prst="rightBrace">
              <a:avLst>
                <a:gd name="adj1" fmla="val 8333"/>
                <a:gd name="adj2" fmla="val 50783"/>
              </a:avLst>
            </a:prstGeom>
            <a:ln w="19050">
              <a:solidFill>
                <a:srgbClr val="1451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9" name="TextBox 8">
              <a:extLst>
                <a:ext uri="{FF2B5EF4-FFF2-40B4-BE49-F238E27FC236}">
                  <a16:creationId xmlns:a16="http://schemas.microsoft.com/office/drawing/2014/main" id="{EA8D8527-C1F7-3CFC-9DB6-913FED864A29}"/>
                </a:ext>
              </a:extLst>
            </p:cNvPr>
            <p:cNvSpPr txBox="1"/>
            <p:nvPr/>
          </p:nvSpPr>
          <p:spPr>
            <a:xfrm>
              <a:off x="9743266" y="3608574"/>
              <a:ext cx="911902" cy="261610"/>
            </a:xfrm>
            <a:prstGeom prst="rect">
              <a:avLst/>
            </a:prstGeom>
            <a:noFill/>
            <a:ln w="19050">
              <a:solidFill>
                <a:srgbClr val="145113"/>
              </a:solidFill>
            </a:ln>
          </p:spPr>
          <p:txBody>
            <a:bodyPr wrap="square" rtlCol="0">
              <a:spAutoFit/>
            </a:bodyPr>
            <a:lstStyle/>
            <a:p>
              <a:pPr algn="ctr"/>
              <a:r>
                <a:rPr lang="en-BE" sz="1100" dirty="0"/>
                <a:t>Concern 1</a:t>
              </a:r>
            </a:p>
          </p:txBody>
        </p:sp>
      </p:grpSp>
      <p:grpSp>
        <p:nvGrpSpPr>
          <p:cNvPr id="12" name="Group 11">
            <a:extLst>
              <a:ext uri="{FF2B5EF4-FFF2-40B4-BE49-F238E27FC236}">
                <a16:creationId xmlns:a16="http://schemas.microsoft.com/office/drawing/2014/main" id="{DC97D33C-56E5-96EC-B346-BBB7871D72F6}"/>
              </a:ext>
            </a:extLst>
          </p:cNvPr>
          <p:cNvGrpSpPr/>
          <p:nvPr/>
        </p:nvGrpSpPr>
        <p:grpSpPr>
          <a:xfrm>
            <a:off x="9981401" y="4806615"/>
            <a:ext cx="1050217" cy="893545"/>
            <a:chOff x="9981401" y="4806615"/>
            <a:chExt cx="1050217" cy="893545"/>
          </a:xfrm>
        </p:grpSpPr>
        <p:sp>
          <p:nvSpPr>
            <p:cNvPr id="8" name="Right Brace 7">
              <a:extLst>
                <a:ext uri="{FF2B5EF4-FFF2-40B4-BE49-F238E27FC236}">
                  <a16:creationId xmlns:a16="http://schemas.microsoft.com/office/drawing/2014/main" id="{BAF2715D-3CC8-7504-6372-49CEB3B65BC8}"/>
                </a:ext>
              </a:extLst>
            </p:cNvPr>
            <p:cNvSpPr/>
            <p:nvPr/>
          </p:nvSpPr>
          <p:spPr>
            <a:xfrm>
              <a:off x="9981401" y="4806615"/>
              <a:ext cx="166128" cy="893545"/>
            </a:xfrm>
            <a:prstGeom prst="rightBrace">
              <a:avLst>
                <a:gd name="adj1" fmla="val 8333"/>
                <a:gd name="adj2" fmla="val 50783"/>
              </a:avLst>
            </a:prstGeom>
            <a:ln w="19050">
              <a:solidFill>
                <a:srgbClr val="14511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0" name="TextBox 9">
              <a:extLst>
                <a:ext uri="{FF2B5EF4-FFF2-40B4-BE49-F238E27FC236}">
                  <a16:creationId xmlns:a16="http://schemas.microsoft.com/office/drawing/2014/main" id="{1703D34A-4E71-A420-3026-542780CC7C9D}"/>
                </a:ext>
              </a:extLst>
            </p:cNvPr>
            <p:cNvSpPr txBox="1"/>
            <p:nvPr/>
          </p:nvSpPr>
          <p:spPr>
            <a:xfrm>
              <a:off x="10119716" y="4810224"/>
              <a:ext cx="911902" cy="261610"/>
            </a:xfrm>
            <a:prstGeom prst="rect">
              <a:avLst/>
            </a:prstGeom>
            <a:noFill/>
            <a:ln w="19050">
              <a:solidFill>
                <a:srgbClr val="145113"/>
              </a:solidFill>
            </a:ln>
          </p:spPr>
          <p:txBody>
            <a:bodyPr wrap="square" rtlCol="0">
              <a:spAutoFit/>
            </a:bodyPr>
            <a:lstStyle/>
            <a:p>
              <a:pPr algn="ctr"/>
              <a:r>
                <a:rPr lang="en-BE" sz="1100" dirty="0"/>
                <a:t>Concern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0"/>
                                        </p:tgtEl>
                                        <p:attrNameLst>
                                          <p:attrName>style.visibility</p:attrName>
                                        </p:attrNameLst>
                                      </p:cBhvr>
                                      <p:to>
                                        <p:strVal val="visible"/>
                                      </p:to>
                                    </p:set>
                                    <p:animEffect transition="in" filter="dissolve">
                                      <p:cBhvr>
                                        <p:cTn id="17" dur="500"/>
                                        <p:tgtEl>
                                          <p:spTgt spid="450"/>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51"/>
                                        </p:tgtEl>
                                        <p:attrNameLst>
                                          <p:attrName>style.visibility</p:attrName>
                                        </p:attrNameLst>
                                      </p:cBhvr>
                                      <p:to>
                                        <p:strVal val="visible"/>
                                      </p:to>
                                    </p:set>
                                    <p:animEffect transition="in" filter="dissolve">
                                      <p:cBhvr>
                                        <p:cTn id="25" dur="500"/>
                                        <p:tgtEl>
                                          <p:spTgt spid="45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53"/>
                                        </p:tgtEl>
                                        <p:attrNameLst>
                                          <p:attrName>style.visibility</p:attrName>
                                        </p:attrNameLst>
                                      </p:cBhvr>
                                      <p:to>
                                        <p:strVal val="visible"/>
                                      </p:to>
                                    </p:set>
                                    <p:animEffect transition="in" filter="dissolve">
                                      <p:cBhvr>
                                        <p:cTn id="33" dur="500"/>
                                        <p:tgtEl>
                                          <p:spTgt spid="4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6636B75-979D-BAA9-CF6D-7DDE141A2AD6}"/>
              </a:ext>
            </a:extLst>
          </p:cNvPr>
          <p:cNvPicPr>
            <a:picLocks noChangeAspect="1"/>
          </p:cNvPicPr>
          <p:nvPr/>
        </p:nvPicPr>
        <p:blipFill>
          <a:blip r:embed="rId3"/>
          <a:stretch>
            <a:fillRect/>
          </a:stretch>
        </p:blipFill>
        <p:spPr>
          <a:xfrm>
            <a:off x="4284920" y="636336"/>
            <a:ext cx="3345193" cy="2700934"/>
          </a:xfrm>
          <a:prstGeom prst="rect">
            <a:avLst/>
          </a:prstGeom>
        </p:spPr>
      </p:pic>
      <p:pic>
        <p:nvPicPr>
          <p:cNvPr id="7" name="Picture 6" descr="Text, letter&#10;&#10;Description automatically generated">
            <a:extLst>
              <a:ext uri="{FF2B5EF4-FFF2-40B4-BE49-F238E27FC236}">
                <a16:creationId xmlns:a16="http://schemas.microsoft.com/office/drawing/2014/main" id="{38FD05BC-CE18-094D-92FB-0D02E406F4A3}"/>
              </a:ext>
            </a:extLst>
          </p:cNvPr>
          <p:cNvPicPr>
            <a:picLocks noChangeAspect="1"/>
          </p:cNvPicPr>
          <p:nvPr/>
        </p:nvPicPr>
        <p:blipFill>
          <a:blip r:embed="rId4"/>
          <a:stretch>
            <a:fillRect/>
          </a:stretch>
        </p:blipFill>
        <p:spPr>
          <a:xfrm>
            <a:off x="853602" y="3429000"/>
            <a:ext cx="4210665" cy="2917626"/>
          </a:xfrm>
          <a:prstGeom prst="rect">
            <a:avLst/>
          </a:prstGeom>
          <a:ln w="19050">
            <a:solidFill>
              <a:srgbClr val="145113"/>
            </a:solidFill>
          </a:ln>
        </p:spPr>
      </p:pic>
      <p:pic>
        <p:nvPicPr>
          <p:cNvPr id="9" name="Picture 8" descr="Graphical user interface, text&#10;&#10;Description automatically generated">
            <a:extLst>
              <a:ext uri="{FF2B5EF4-FFF2-40B4-BE49-F238E27FC236}">
                <a16:creationId xmlns:a16="http://schemas.microsoft.com/office/drawing/2014/main" id="{7432D55F-0326-1433-CD0C-B4CDF580DD5B}"/>
              </a:ext>
            </a:extLst>
          </p:cNvPr>
          <p:cNvPicPr>
            <a:picLocks noChangeAspect="1"/>
          </p:cNvPicPr>
          <p:nvPr/>
        </p:nvPicPr>
        <p:blipFill>
          <a:blip r:embed="rId5"/>
          <a:stretch>
            <a:fillRect/>
          </a:stretch>
        </p:blipFill>
        <p:spPr>
          <a:xfrm>
            <a:off x="6096000" y="3429000"/>
            <a:ext cx="4127778" cy="2917626"/>
          </a:xfrm>
          <a:prstGeom prst="rect">
            <a:avLst/>
          </a:prstGeom>
          <a:ln w="19050">
            <a:solidFill>
              <a:srgbClr val="145113"/>
            </a:solidFill>
          </a:ln>
        </p:spPr>
      </p:pic>
      <p:sp>
        <p:nvSpPr>
          <p:cNvPr id="10" name="Google Shape;426;p29">
            <a:extLst>
              <a:ext uri="{FF2B5EF4-FFF2-40B4-BE49-F238E27FC236}">
                <a16:creationId xmlns:a16="http://schemas.microsoft.com/office/drawing/2014/main" id="{BC403A36-20A5-5C74-9730-24C58AD4428C}"/>
              </a:ext>
            </a:extLst>
          </p:cNvPr>
          <p:cNvSpPr txBox="1">
            <a:spLocks noGrp="1"/>
          </p:cNvSpPr>
          <p:nvPr>
            <p:ph type="title"/>
          </p:nvPr>
        </p:nvSpPr>
        <p:spPr>
          <a:xfrm>
            <a:off x="637013" y="57825"/>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sz="3600" b="0" i="0" dirty="0">
                <a:solidFill>
                  <a:srgbClr val="1F1F1F"/>
                </a:solidFill>
                <a:latin typeface="Source Sans Pro"/>
                <a:ea typeface="Source Sans Pro"/>
                <a:cs typeface="Source Sans Pro"/>
                <a:sym typeface="Source Sans Pro"/>
              </a:rPr>
              <a:t>Separation of Concerns</a:t>
            </a:r>
            <a:endParaRPr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Conceptual Integrity</a:t>
            </a:r>
            <a:endParaRPr dirty="0"/>
          </a:p>
        </p:txBody>
      </p:sp>
      <p:sp>
        <p:nvSpPr>
          <p:cNvPr id="4" name="TextBox 3">
            <a:extLst>
              <a:ext uri="{FF2B5EF4-FFF2-40B4-BE49-F238E27FC236}">
                <a16:creationId xmlns:a16="http://schemas.microsoft.com/office/drawing/2014/main" id="{C4EA209B-16BB-66B1-1043-CB44040110CA}"/>
              </a:ext>
            </a:extLst>
          </p:cNvPr>
          <p:cNvSpPr txBox="1"/>
          <p:nvPr/>
        </p:nvSpPr>
        <p:spPr>
          <a:xfrm>
            <a:off x="2028161" y="1403513"/>
            <a:ext cx="7094575" cy="2031325"/>
          </a:xfrm>
          <a:prstGeom prst="rect">
            <a:avLst/>
          </a:prstGeom>
          <a:noFill/>
          <a:ln w="28575">
            <a:solidFill>
              <a:srgbClr val="145113"/>
            </a:solidFill>
          </a:ln>
        </p:spPr>
        <p:txBody>
          <a:bodyPr wrap="square">
            <a:spAutoFit/>
          </a:bodyPr>
          <a:lstStyle/>
          <a:p>
            <a:pPr algn="just"/>
            <a:r>
              <a:rPr lang="en-BE" sz="1800" b="1" dirty="0">
                <a:solidFill>
                  <a:srgbClr val="166623"/>
                </a:solidFill>
              </a:rPr>
              <a:t>Conceptual integrity </a:t>
            </a:r>
            <a:r>
              <a:rPr lang="en-BE" sz="1800" dirty="0">
                <a:solidFill>
                  <a:srgbClr val="166623"/>
                </a:solidFill>
              </a:rPr>
              <a:t>is a concept related to creating consistent software. Conceptual integrity entails making decisions about the design and implementation of a software system, so even if multiple people work on it, it would seem cohesive and consistent as if only one mind was guiding the work. </a:t>
            </a:r>
            <a:r>
              <a:rPr lang="en-GB" sz="1800" dirty="0">
                <a:solidFill>
                  <a:srgbClr val="166623"/>
                </a:solidFill>
              </a:rPr>
              <a:t>This is generally achieved through agreement to use certain design principles and conventions for creating the system. </a:t>
            </a:r>
            <a:endParaRPr lang="en-BE" sz="1800" dirty="0">
              <a:solidFill>
                <a:srgbClr val="166623"/>
              </a:solidFill>
            </a:endParaRPr>
          </a:p>
        </p:txBody>
      </p:sp>
      <p:sp>
        <p:nvSpPr>
          <p:cNvPr id="6" name="TextBox 5">
            <a:extLst>
              <a:ext uri="{FF2B5EF4-FFF2-40B4-BE49-F238E27FC236}">
                <a16:creationId xmlns:a16="http://schemas.microsoft.com/office/drawing/2014/main" id="{38CA361C-EB05-8027-653F-E64DE3839A6B}"/>
              </a:ext>
            </a:extLst>
          </p:cNvPr>
          <p:cNvSpPr txBox="1"/>
          <p:nvPr/>
        </p:nvSpPr>
        <p:spPr>
          <a:xfrm>
            <a:off x="2028161" y="4040656"/>
            <a:ext cx="8210992" cy="1569660"/>
          </a:xfrm>
          <a:prstGeom prst="rect">
            <a:avLst/>
          </a:prstGeom>
          <a:noFill/>
          <a:ln w="28575">
            <a:solidFill>
              <a:srgbClr val="145113"/>
            </a:solidFill>
          </a:ln>
        </p:spPr>
        <p:txBody>
          <a:bodyPr wrap="square">
            <a:spAutoFit/>
          </a:bodyPr>
          <a:lstStyle/>
          <a:p>
            <a:r>
              <a:rPr lang="en-BE" sz="1600" dirty="0">
                <a:solidFill>
                  <a:srgbClr val="166623"/>
                </a:solidFill>
              </a:rPr>
              <a:t>There are multiple ways to achieve conceptual integrity.</a:t>
            </a:r>
          </a:p>
          <a:p>
            <a:pPr marL="285750" indent="-285750">
              <a:buFont typeface="Arial" panose="020B0604020202020204" pitchFamily="34" charset="0"/>
              <a:buChar char="•"/>
            </a:pPr>
            <a:r>
              <a:rPr lang="en-GB" sz="1600" dirty="0">
                <a:solidFill>
                  <a:srgbClr val="166623"/>
                </a:solidFill>
              </a:rPr>
              <a:t>communication  </a:t>
            </a:r>
          </a:p>
          <a:p>
            <a:pPr marL="285750" indent="-285750">
              <a:buFont typeface="Arial" panose="020B0604020202020204" pitchFamily="34" charset="0"/>
              <a:buChar char="•"/>
            </a:pPr>
            <a:r>
              <a:rPr lang="en-GB" sz="1600" dirty="0">
                <a:solidFill>
                  <a:srgbClr val="166623"/>
                </a:solidFill>
              </a:rPr>
              <a:t>code reviews  </a:t>
            </a:r>
          </a:p>
          <a:p>
            <a:pPr marL="285750" indent="-285750">
              <a:buFont typeface="Arial" panose="020B0604020202020204" pitchFamily="34" charset="0"/>
              <a:buChar char="•"/>
            </a:pPr>
            <a:r>
              <a:rPr lang="en-GB" sz="1600" dirty="0">
                <a:solidFill>
                  <a:srgbClr val="166623"/>
                </a:solidFill>
              </a:rPr>
              <a:t>using certain design principles and programming constructs </a:t>
            </a:r>
          </a:p>
          <a:p>
            <a:pPr marL="285750" indent="-285750">
              <a:buFont typeface="Arial" panose="020B0604020202020204" pitchFamily="34" charset="0"/>
              <a:buChar char="•"/>
            </a:pPr>
            <a:r>
              <a:rPr lang="en-GB" sz="1600" dirty="0">
                <a:solidFill>
                  <a:srgbClr val="166623"/>
                </a:solidFill>
              </a:rPr>
              <a:t>having a well-defined design or architecture underlying the software unifying concepts </a:t>
            </a:r>
          </a:p>
          <a:p>
            <a:pPr marL="285750" indent="-285750">
              <a:buFont typeface="Arial" panose="020B0604020202020204" pitchFamily="34" charset="0"/>
              <a:buChar char="•"/>
            </a:pPr>
            <a:r>
              <a:rPr lang="en-GB" sz="1600" dirty="0">
                <a:solidFill>
                  <a:srgbClr val="166623"/>
                </a:solidFill>
              </a:rPr>
              <a:t>having a small core group that accepts each commit to the code base.</a:t>
            </a:r>
            <a:endParaRPr lang="en-BE" sz="1600" dirty="0">
              <a:solidFill>
                <a:srgbClr val="16662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Information Hiding</a:t>
            </a:r>
            <a:endParaRPr/>
          </a:p>
        </p:txBody>
      </p:sp>
      <p:sp>
        <p:nvSpPr>
          <p:cNvPr id="479" name="Google Shape;479;p34"/>
          <p:cNvSpPr txBox="1"/>
          <p:nvPr/>
        </p:nvSpPr>
        <p:spPr>
          <a:xfrm>
            <a:off x="745435" y="1758723"/>
            <a:ext cx="10121348" cy="1569660"/>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i="0">
                <a:solidFill>
                  <a:srgbClr val="1F1F1F"/>
                </a:solidFill>
                <a:latin typeface="Source Sans Pro"/>
                <a:ea typeface="Source Sans Pro"/>
                <a:cs typeface="Source Sans Pro"/>
                <a:sym typeface="Source Sans Pro"/>
              </a:rPr>
              <a:t>Information hiding </a:t>
            </a:r>
            <a:r>
              <a:rPr lang="en-GB" sz="3200" b="0" i="0">
                <a:solidFill>
                  <a:srgbClr val="1F1F1F"/>
                </a:solidFill>
                <a:latin typeface="Source Sans Pro"/>
                <a:ea typeface="Source Sans Pro"/>
                <a:cs typeface="Source Sans Pro"/>
                <a:sym typeface="Source Sans Pro"/>
              </a:rPr>
              <a:t>allows models of our system to give others the minimum amount </a:t>
            </a:r>
            <a:r>
              <a:rPr lang="en-GB" sz="3200">
                <a:solidFill>
                  <a:srgbClr val="333333"/>
                </a:solidFill>
                <a:latin typeface="Helvetica Neue"/>
                <a:ea typeface="Helvetica Neue"/>
                <a:cs typeface="Helvetica Neue"/>
                <a:sym typeface="Helvetica Neue"/>
              </a:rPr>
              <a:t> </a:t>
            </a:r>
            <a:r>
              <a:rPr lang="en-GB" sz="3200" b="0" i="0">
                <a:solidFill>
                  <a:srgbClr val="1F1F1F"/>
                </a:solidFill>
                <a:latin typeface="Source Sans Pro"/>
                <a:ea typeface="Source Sans Pro"/>
                <a:cs typeface="Source Sans Pro"/>
                <a:sym typeface="Source Sans Pro"/>
              </a:rPr>
              <a:t>of information needed to use them correctly and hide everything else.</a:t>
            </a:r>
            <a:endParaRPr sz="3200" b="0" i="0">
              <a:solidFill>
                <a:srgbClr val="333333"/>
              </a:solidFill>
              <a:latin typeface="Helvetica Neue"/>
              <a:ea typeface="Helvetica Neue"/>
              <a:cs typeface="Helvetica Neue"/>
              <a:sym typeface="Helvetica Neue"/>
            </a:endParaRPr>
          </a:p>
        </p:txBody>
      </p:sp>
      <p:sp>
        <p:nvSpPr>
          <p:cNvPr id="2" name="Google Shape;487;p35">
            <a:extLst>
              <a:ext uri="{FF2B5EF4-FFF2-40B4-BE49-F238E27FC236}">
                <a16:creationId xmlns:a16="http://schemas.microsoft.com/office/drawing/2014/main" id="{C877F8EF-76D7-FD2F-51B0-E3368D6E0B8A}"/>
              </a:ext>
            </a:extLst>
          </p:cNvPr>
          <p:cNvSpPr txBox="1"/>
          <p:nvPr/>
        </p:nvSpPr>
        <p:spPr>
          <a:xfrm>
            <a:off x="2454898" y="3749013"/>
            <a:ext cx="5115339" cy="2431394"/>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dirty="0">
                <a:solidFill>
                  <a:schemeClr val="dk1"/>
                </a:solidFill>
                <a:latin typeface="Calibri"/>
                <a:ea typeface="Calibri"/>
                <a:cs typeface="Calibri"/>
                <a:sym typeface="Calibri"/>
              </a:rPr>
              <a:t>Access Modifiers</a:t>
            </a:r>
            <a:endParaRPr dirty="0"/>
          </a:p>
          <a:p>
            <a:pPr marL="0" marR="0" lvl="0" indent="0" algn="l" rtl="0">
              <a:spcBef>
                <a:spcPts val="0"/>
              </a:spcBef>
              <a:spcAft>
                <a:spcPts val="0"/>
              </a:spcAft>
              <a:buNone/>
            </a:pPr>
            <a:r>
              <a:rPr lang="en-GB" sz="2400" b="0" i="0" dirty="0">
                <a:solidFill>
                  <a:srgbClr val="1F1F1F"/>
                </a:solidFill>
                <a:latin typeface="Source Sans Pro"/>
                <a:ea typeface="Source Sans Pro"/>
                <a:cs typeface="Source Sans Pro"/>
                <a:sym typeface="Source Sans Pro"/>
              </a:rPr>
              <a:t>There are four levels of access in Java:</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public,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protected,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default, and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private. </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5574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502" name="Google Shape;502;p37" descr="Text, letter&#10;&#10;Description automatically generated"/>
          <p:cNvPicPr preferRelativeResize="0"/>
          <p:nvPr/>
        </p:nvPicPr>
        <p:blipFill rotWithShape="1">
          <a:blip r:embed="rId3">
            <a:alphaModFix/>
          </a:blip>
          <a:srcRect/>
          <a:stretch/>
        </p:blipFill>
        <p:spPr>
          <a:xfrm>
            <a:off x="640060" y="1235025"/>
            <a:ext cx="5973693" cy="4387949"/>
          </a:xfrm>
          <a:prstGeom prst="rect">
            <a:avLst/>
          </a:prstGeom>
          <a:noFill/>
          <a:ln w="19050" cap="flat" cmpd="sng">
            <a:solidFill>
              <a:srgbClr val="166623"/>
            </a:solidFill>
            <a:prstDash val="solid"/>
            <a:round/>
            <a:headEnd type="none" w="sm" len="sm"/>
            <a:tailEnd type="none" w="sm" len="sm"/>
          </a:ln>
        </p:spPr>
      </p:pic>
      <p:pic>
        <p:nvPicPr>
          <p:cNvPr id="503" name="Google Shape;503;p37" descr="Text&#10;&#10;Description automatically generated"/>
          <p:cNvPicPr preferRelativeResize="0"/>
          <p:nvPr/>
        </p:nvPicPr>
        <p:blipFill rotWithShape="1">
          <a:blip r:embed="rId4">
            <a:alphaModFix/>
          </a:blip>
          <a:srcRect/>
          <a:stretch/>
        </p:blipFill>
        <p:spPr>
          <a:xfrm>
            <a:off x="7166113" y="1927770"/>
            <a:ext cx="4187687" cy="2173936"/>
          </a:xfrm>
          <a:prstGeom prst="rect">
            <a:avLst/>
          </a:prstGeom>
          <a:noFill/>
          <a:ln w="19050" cap="flat" cmpd="sng">
            <a:solidFill>
              <a:srgbClr val="166623"/>
            </a:solidFill>
            <a:prstDash val="solid"/>
            <a:round/>
            <a:headEnd type="none" w="sm" len="sm"/>
            <a:tailEnd type="none" w="sm" len="sm"/>
          </a:ln>
        </p:spPr>
      </p:pic>
      <p:sp>
        <p:nvSpPr>
          <p:cNvPr id="504" name="Google Shape;504;p37"/>
          <p:cNvSpPr txBox="1"/>
          <p:nvPr/>
        </p:nvSpPr>
        <p:spPr>
          <a:xfrm>
            <a:off x="7103889" y="4512724"/>
            <a:ext cx="4561290" cy="1754286"/>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800" b="0" i="0" dirty="0">
                <a:solidFill>
                  <a:srgbClr val="1F1F1F"/>
                </a:solidFill>
                <a:latin typeface="Source Sans Pro"/>
                <a:ea typeface="Source Sans Pro"/>
                <a:cs typeface="Source Sans Pro"/>
                <a:sym typeface="Source Sans Pro"/>
              </a:rPr>
              <a:t>Ask yourself, am I using inheritance to simply share attributes or </a:t>
            </a:r>
            <a:r>
              <a:rPr lang="en-GB" sz="1800" b="0" i="0" dirty="0" err="1">
                <a:solidFill>
                  <a:srgbClr val="1F1F1F"/>
                </a:solidFill>
                <a:latin typeface="Source Sans Pro"/>
                <a:ea typeface="Source Sans Pro"/>
                <a:cs typeface="Source Sans Pro"/>
                <a:sym typeface="Source Sans Pro"/>
              </a:rPr>
              <a:t>behavior</a:t>
            </a:r>
            <a:r>
              <a:rPr lang="en-GB" sz="1800" b="0" i="0" dirty="0">
                <a:solidFill>
                  <a:srgbClr val="1F1F1F"/>
                </a:solidFill>
                <a:latin typeface="Source Sans Pro"/>
                <a:ea typeface="Source Sans Pro"/>
                <a:cs typeface="Source Sans Pro"/>
                <a:sym typeface="Source Sans Pro"/>
              </a:rPr>
              <a:t> without further adding anything special in my subclasses? If the answer is yes, then you're misusing inheritance. Superclass should already be enough.</a:t>
            </a:r>
            <a:endParaRPr sz="1800" b="0" i="0" dirty="0">
              <a:solidFill>
                <a:srgbClr val="333333"/>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986AE29E-2BF9-CE64-A1E2-CC72F4B80094}"/>
              </a:ext>
            </a:extLst>
          </p:cNvPr>
          <p:cNvSpPr txBox="1"/>
          <p:nvPr/>
        </p:nvSpPr>
        <p:spPr>
          <a:xfrm>
            <a:off x="7921948" y="1066788"/>
            <a:ext cx="2676015" cy="738664"/>
          </a:xfrm>
          <a:prstGeom prst="rect">
            <a:avLst/>
          </a:prstGeom>
          <a:noFill/>
          <a:ln w="28575">
            <a:solidFill>
              <a:srgbClr val="C00000"/>
            </a:solidFill>
          </a:ln>
        </p:spPr>
        <p:txBody>
          <a:bodyPr wrap="square" rtlCol="0">
            <a:spAutoFit/>
          </a:bodyPr>
          <a:lstStyle/>
          <a:p>
            <a:r>
              <a:rPr lang="en-BE" dirty="0"/>
              <a:t>No specialization at all</a:t>
            </a:r>
          </a:p>
          <a:p>
            <a:pPr marL="285750" indent="-285750">
              <a:buFont typeface="Arial" panose="020B0604020202020204" pitchFamily="34" charset="0"/>
              <a:buChar char="•"/>
            </a:pPr>
            <a:r>
              <a:rPr lang="en-GB" dirty="0"/>
              <a:t>O</a:t>
            </a:r>
            <a:r>
              <a:rPr lang="en-BE" dirty="0"/>
              <a:t>nly calls addTopings()</a:t>
            </a:r>
          </a:p>
          <a:p>
            <a:pPr marL="285750" indent="-285750">
              <a:buFont typeface="Arial" panose="020B0604020202020204" pitchFamily="34" charset="0"/>
              <a:buChar char="•"/>
            </a:pPr>
            <a:r>
              <a:rPr lang="en-BE" dirty="0"/>
              <a:t>Can be done in Pizza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dissolve">
                                      <p:cBhvr>
                                        <p:cTn id="12"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B70C-3129-3659-666C-C8B4960EE779}"/>
              </a:ext>
            </a:extLst>
          </p:cNvPr>
          <p:cNvSpPr>
            <a:spLocks noGrp="1"/>
          </p:cNvSpPr>
          <p:nvPr>
            <p:ph type="title"/>
          </p:nvPr>
        </p:nvSpPr>
        <p:spPr/>
        <p:txBody>
          <a:bodyPr/>
          <a:lstStyle/>
          <a:p>
            <a:r>
              <a:rPr lang="en-BE" dirty="0"/>
              <a:t>Learning objectives</a:t>
            </a:r>
          </a:p>
        </p:txBody>
      </p:sp>
      <p:sp>
        <p:nvSpPr>
          <p:cNvPr id="3" name="Text Placeholder 2">
            <a:extLst>
              <a:ext uri="{FF2B5EF4-FFF2-40B4-BE49-F238E27FC236}">
                <a16:creationId xmlns:a16="http://schemas.microsoft.com/office/drawing/2014/main" id="{2D36D945-74A4-F526-8010-16C190A09BD7}"/>
              </a:ext>
            </a:extLst>
          </p:cNvPr>
          <p:cNvSpPr>
            <a:spLocks noGrp="1"/>
          </p:cNvSpPr>
          <p:nvPr>
            <p:ph type="body" idx="1"/>
          </p:nvPr>
        </p:nvSpPr>
        <p:spPr/>
        <p:txBody>
          <a:bodyPr>
            <a:normAutofit/>
          </a:bodyPr>
          <a:lstStyle/>
          <a:p>
            <a:r>
              <a:rPr lang="en-GB" sz="2000" b="0" i="0" dirty="0">
                <a:solidFill>
                  <a:srgbClr val="145113"/>
                </a:solidFill>
                <a:effectLst/>
                <a:latin typeface="+mn-lt"/>
              </a:rPr>
              <a:t>Apply the Class Responsibility Collaborator (CRC) technique to </a:t>
            </a:r>
            <a:r>
              <a:rPr lang="en-GB" sz="2000" b="0" i="0" dirty="0" err="1">
                <a:solidFill>
                  <a:srgbClr val="145113"/>
                </a:solidFill>
                <a:effectLst/>
                <a:latin typeface="+mn-lt"/>
              </a:rPr>
              <a:t>analyze</a:t>
            </a:r>
            <a:r>
              <a:rPr lang="en-GB" sz="2000" b="0" i="0" dirty="0">
                <a:solidFill>
                  <a:srgbClr val="145113"/>
                </a:solidFill>
                <a:effectLst/>
                <a:latin typeface="+mn-lt"/>
              </a:rPr>
              <a:t> and design the object-oriented model for a problem. </a:t>
            </a:r>
          </a:p>
          <a:p>
            <a:r>
              <a:rPr lang="en-GB" sz="2000" b="0" i="0" dirty="0">
                <a:solidFill>
                  <a:srgbClr val="145113"/>
                </a:solidFill>
                <a:effectLst/>
                <a:latin typeface="+mn-lt"/>
              </a:rPr>
              <a:t>Explain and apply object-oriented </a:t>
            </a:r>
            <a:r>
              <a:rPr lang="en-GB" sz="2000" b="0" i="0" dirty="0" err="1">
                <a:solidFill>
                  <a:srgbClr val="145113"/>
                </a:solidFill>
                <a:effectLst/>
                <a:latin typeface="+mn-lt"/>
              </a:rPr>
              <a:t>modeling</a:t>
            </a:r>
            <a:r>
              <a:rPr lang="en-GB" sz="2000" b="0" i="0" dirty="0">
                <a:solidFill>
                  <a:srgbClr val="145113"/>
                </a:solidFill>
                <a:effectLst/>
                <a:latin typeface="+mn-lt"/>
              </a:rPr>
              <a:t> principles and their purpose (e.g., abstraction, encapsulation, decomposition, generalization). </a:t>
            </a:r>
            <a:endParaRPr lang="en-GB" sz="2000" dirty="0">
              <a:solidFill>
                <a:srgbClr val="145113"/>
              </a:solidFill>
              <a:latin typeface="+mn-lt"/>
            </a:endParaRPr>
          </a:p>
          <a:p>
            <a:r>
              <a:rPr lang="en-GB" sz="2000" b="0" i="0" dirty="0">
                <a:solidFill>
                  <a:srgbClr val="145113"/>
                </a:solidFill>
                <a:effectLst/>
                <a:latin typeface="+mn-lt"/>
              </a:rPr>
              <a:t>Express object-oriented models as Unified </a:t>
            </a:r>
            <a:r>
              <a:rPr lang="en-GB" sz="2000" b="0" i="0" dirty="0" err="1">
                <a:solidFill>
                  <a:srgbClr val="145113"/>
                </a:solidFill>
                <a:effectLst/>
                <a:latin typeface="+mn-lt"/>
              </a:rPr>
              <a:t>Modeling</a:t>
            </a:r>
            <a:r>
              <a:rPr lang="en-GB" sz="2000" b="0" i="0" dirty="0">
                <a:solidFill>
                  <a:srgbClr val="145113"/>
                </a:solidFill>
                <a:effectLst/>
                <a:latin typeface="+mn-lt"/>
              </a:rPr>
              <a:t> Language (UML) class diagrams. </a:t>
            </a:r>
          </a:p>
          <a:p>
            <a:r>
              <a:rPr lang="en-GB" sz="2000" b="0" i="0" dirty="0">
                <a:solidFill>
                  <a:srgbClr val="145113"/>
                </a:solidFill>
                <a:effectLst/>
                <a:latin typeface="+mn-lt"/>
              </a:rPr>
              <a:t>Translate between UML class diagrams and equivalent Java code.</a:t>
            </a:r>
            <a:endParaRPr lang="en-GB" sz="2000" dirty="0">
              <a:solidFill>
                <a:srgbClr val="145113"/>
              </a:solidFill>
              <a:latin typeface="+mn-lt"/>
            </a:endParaRPr>
          </a:p>
          <a:p>
            <a:r>
              <a:rPr lang="en-GB" sz="2000" b="0" i="0" dirty="0">
                <a:solidFill>
                  <a:srgbClr val="145113"/>
                </a:solidFill>
                <a:effectLst/>
                <a:latin typeface="+mn-lt"/>
              </a:rPr>
              <a:t>Apply design guidelines for modularity, separation of concerns, information hiding, and conceptual integrity to create a flexible, reusable, maintainable design.</a:t>
            </a:r>
          </a:p>
          <a:p>
            <a:r>
              <a:rPr lang="en-GB" sz="2000" b="0" i="0" dirty="0">
                <a:solidFill>
                  <a:srgbClr val="145113"/>
                </a:solidFill>
                <a:effectLst/>
                <a:latin typeface="+mn-lt"/>
              </a:rPr>
              <a:t>Explain the </a:t>
            </a:r>
            <a:r>
              <a:rPr lang="en-GB" sz="2000" b="0" i="0" dirty="0" err="1">
                <a:solidFill>
                  <a:srgbClr val="145113"/>
                </a:solidFill>
                <a:effectLst/>
                <a:latin typeface="+mn-lt"/>
              </a:rPr>
              <a:t>tradeoff</a:t>
            </a:r>
            <a:r>
              <a:rPr lang="en-GB" sz="2000" b="0" i="0" dirty="0">
                <a:solidFill>
                  <a:srgbClr val="145113"/>
                </a:solidFill>
                <a:effectLst/>
                <a:latin typeface="+mn-lt"/>
              </a:rPr>
              <a:t> between cohesion and coupling.</a:t>
            </a:r>
            <a:endParaRPr lang="en-BE" sz="2000" dirty="0">
              <a:solidFill>
                <a:srgbClr val="145113"/>
              </a:solidFill>
              <a:latin typeface="+mn-lt"/>
            </a:endParaRPr>
          </a:p>
        </p:txBody>
      </p:sp>
    </p:spTree>
    <p:extLst>
      <p:ext uri="{BB962C8B-B14F-4D97-AF65-F5344CB8AC3E}">
        <p14:creationId xmlns:p14="http://schemas.microsoft.com/office/powerpoint/2010/main" val="2748623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dirty="0">
                <a:solidFill>
                  <a:srgbClr val="1F1F1F"/>
                </a:solidFill>
                <a:latin typeface="Source Sans Pro"/>
                <a:ea typeface="Source Sans Pro"/>
                <a:cs typeface="Source Sans Pro"/>
                <a:sym typeface="Source Sans Pro"/>
              </a:rPr>
              <a:t>Inheritance Issues</a:t>
            </a:r>
            <a:endParaRPr dirty="0"/>
          </a:p>
        </p:txBody>
      </p:sp>
      <p:sp>
        <p:nvSpPr>
          <p:cNvPr id="3" name="TextBox 2">
            <a:extLst>
              <a:ext uri="{FF2B5EF4-FFF2-40B4-BE49-F238E27FC236}">
                <a16:creationId xmlns:a16="http://schemas.microsoft.com/office/drawing/2014/main" id="{6C13337A-3A1A-357B-053B-2B17C51336B1}"/>
              </a:ext>
            </a:extLst>
          </p:cNvPr>
          <p:cNvSpPr txBox="1"/>
          <p:nvPr/>
        </p:nvSpPr>
        <p:spPr>
          <a:xfrm>
            <a:off x="3705726" y="1232033"/>
            <a:ext cx="4880009" cy="369332"/>
          </a:xfrm>
          <a:prstGeom prst="rect">
            <a:avLst/>
          </a:prstGeom>
          <a:noFill/>
          <a:ln w="28575">
            <a:solidFill>
              <a:srgbClr val="145113"/>
            </a:solidFill>
          </a:ln>
        </p:spPr>
        <p:txBody>
          <a:bodyPr wrap="square" rtlCol="0">
            <a:spAutoFit/>
          </a:bodyPr>
          <a:lstStyle/>
          <a:p>
            <a:r>
              <a:rPr lang="en-BE" sz="1800" dirty="0"/>
              <a:t>Substitution of inheritance with depomposition</a:t>
            </a:r>
          </a:p>
        </p:txBody>
      </p:sp>
      <p:pic>
        <p:nvPicPr>
          <p:cNvPr id="5" name="Picture 4" descr="Diagram&#10;&#10;Description automatically generated">
            <a:extLst>
              <a:ext uri="{FF2B5EF4-FFF2-40B4-BE49-F238E27FC236}">
                <a16:creationId xmlns:a16="http://schemas.microsoft.com/office/drawing/2014/main" id="{A72D72F9-30F2-8E11-2DC1-E62BA34761F9}"/>
              </a:ext>
            </a:extLst>
          </p:cNvPr>
          <p:cNvPicPr>
            <a:picLocks noChangeAspect="1"/>
          </p:cNvPicPr>
          <p:nvPr/>
        </p:nvPicPr>
        <p:blipFill>
          <a:blip r:embed="rId3"/>
          <a:stretch>
            <a:fillRect/>
          </a:stretch>
        </p:blipFill>
        <p:spPr>
          <a:xfrm>
            <a:off x="1228490" y="2341077"/>
            <a:ext cx="2477235" cy="3350506"/>
          </a:xfrm>
          <a:prstGeom prst="rect">
            <a:avLst/>
          </a:prstGeom>
        </p:spPr>
      </p:pic>
      <p:pic>
        <p:nvPicPr>
          <p:cNvPr id="7" name="Picture 6" descr="Diagram&#10;&#10;Description automatically generated">
            <a:extLst>
              <a:ext uri="{FF2B5EF4-FFF2-40B4-BE49-F238E27FC236}">
                <a16:creationId xmlns:a16="http://schemas.microsoft.com/office/drawing/2014/main" id="{345F9081-E1B0-54AC-E6BB-85C8B2694571}"/>
              </a:ext>
            </a:extLst>
          </p:cNvPr>
          <p:cNvPicPr>
            <a:picLocks noChangeAspect="1"/>
          </p:cNvPicPr>
          <p:nvPr/>
        </p:nvPicPr>
        <p:blipFill>
          <a:blip r:embed="rId4"/>
          <a:stretch>
            <a:fillRect/>
          </a:stretch>
        </p:blipFill>
        <p:spPr>
          <a:xfrm>
            <a:off x="6188653" y="1881270"/>
            <a:ext cx="4774857" cy="3893887"/>
          </a:xfrm>
          <a:prstGeom prst="rect">
            <a:avLst/>
          </a:prstGeom>
        </p:spPr>
      </p:pic>
      <p:pic>
        <p:nvPicPr>
          <p:cNvPr id="8" name="Picture 2" descr="Replace pictures Vector Icons free download in SVG, PNG Format">
            <a:extLst>
              <a:ext uri="{FF2B5EF4-FFF2-40B4-BE49-F238E27FC236}">
                <a16:creationId xmlns:a16="http://schemas.microsoft.com/office/drawing/2014/main" id="{D54CF23F-93B3-8138-3BD6-FF0C50125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973" y="3109119"/>
            <a:ext cx="1030901" cy="1030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88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sp>
        <p:nvSpPr>
          <p:cNvPr id="511" name="Google Shape;511;p38"/>
          <p:cNvSpPr txBox="1"/>
          <p:nvPr/>
        </p:nvSpPr>
        <p:spPr>
          <a:xfrm>
            <a:off x="728869" y="2110554"/>
            <a:ext cx="9382539" cy="830997"/>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a:t>
            </a:r>
            <a:r>
              <a:rPr lang="en-GB" sz="2400" b="1">
                <a:solidFill>
                  <a:schemeClr val="dk1"/>
                </a:solidFill>
                <a:latin typeface="Calibri"/>
                <a:ea typeface="Calibri"/>
                <a:cs typeface="Calibri"/>
                <a:sym typeface="Calibri"/>
              </a:rPr>
              <a:t> Sequence Diagrams</a:t>
            </a:r>
            <a:r>
              <a:rPr lang="en-GB" sz="1600">
                <a:solidFill>
                  <a:schemeClr val="dk1"/>
                </a:solidFill>
                <a:latin typeface="Calibri"/>
                <a:ea typeface="Calibri"/>
                <a:cs typeface="Calibri"/>
                <a:sym typeface="Calibri"/>
              </a:rPr>
              <a:t> </a:t>
            </a:r>
            <a:r>
              <a:rPr lang="en-GB" sz="2400" b="0" i="0">
                <a:solidFill>
                  <a:srgbClr val="1F1F1F"/>
                </a:solidFill>
                <a:latin typeface="Source Sans Pro"/>
                <a:ea typeface="Source Sans Pro"/>
                <a:cs typeface="Source Sans Pro"/>
                <a:sym typeface="Source Sans Pro"/>
              </a:rPr>
              <a:t>describes how objects in your system interact </a:t>
            </a:r>
            <a:endParaRPr sz="2400" b="0" i="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to complete a specific task. </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grpSp>
        <p:nvGrpSpPr>
          <p:cNvPr id="2" name="Group 1">
            <a:extLst>
              <a:ext uri="{FF2B5EF4-FFF2-40B4-BE49-F238E27FC236}">
                <a16:creationId xmlns:a16="http://schemas.microsoft.com/office/drawing/2014/main" id="{4E971862-8365-A2D0-0E47-BC3850E76A36}"/>
              </a:ext>
            </a:extLst>
          </p:cNvPr>
          <p:cNvGrpSpPr/>
          <p:nvPr/>
        </p:nvGrpSpPr>
        <p:grpSpPr>
          <a:xfrm>
            <a:off x="2182368" y="1946726"/>
            <a:ext cx="4187952" cy="4742688"/>
            <a:chOff x="2182368" y="1946726"/>
            <a:chExt cx="4187952" cy="4742688"/>
          </a:xfrm>
        </p:grpSpPr>
        <p:cxnSp>
          <p:nvCxnSpPr>
            <p:cNvPr id="9" name="Straight Connector 8">
              <a:extLst>
                <a:ext uri="{FF2B5EF4-FFF2-40B4-BE49-F238E27FC236}">
                  <a16:creationId xmlns:a16="http://schemas.microsoft.com/office/drawing/2014/main" id="{8F6A0DCD-FC1E-17EB-8F80-9ABE46F89ED4}"/>
                </a:ext>
              </a:extLst>
            </p:cNvPr>
            <p:cNvCxnSpPr>
              <a:cxnSpLocks/>
            </p:cNvCxnSpPr>
            <p:nvPr/>
          </p:nvCxnSpPr>
          <p:spPr>
            <a:xfrm>
              <a:off x="2182368" y="2410022"/>
              <a:ext cx="0" cy="4279392"/>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69834-6236-EF31-C16B-AC6AB610E7FB}"/>
                </a:ext>
              </a:extLst>
            </p:cNvPr>
            <p:cNvCxnSpPr/>
            <p:nvPr/>
          </p:nvCxnSpPr>
          <p:spPr>
            <a:xfrm>
              <a:off x="6370320"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DBD13-7EFA-F3E3-76E0-FDD4CAA48C96}"/>
                </a:ext>
              </a:extLst>
            </p:cNvPr>
            <p:cNvCxnSpPr/>
            <p:nvPr/>
          </p:nvCxnSpPr>
          <p:spPr>
            <a:xfrm>
              <a:off x="2182368" y="2848934"/>
              <a:ext cx="41666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B5B8C6-28E9-DC28-7ED0-AC4B525AD181}"/>
                </a:ext>
              </a:extLst>
            </p:cNvPr>
            <p:cNvSpPr txBox="1"/>
            <p:nvPr/>
          </p:nvSpPr>
          <p:spPr>
            <a:xfrm>
              <a:off x="2938272" y="2410022"/>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grpSp>
        <p:nvGrpSpPr>
          <p:cNvPr id="5" name="Group 4">
            <a:extLst>
              <a:ext uri="{FF2B5EF4-FFF2-40B4-BE49-F238E27FC236}">
                <a16:creationId xmlns:a16="http://schemas.microsoft.com/office/drawing/2014/main" id="{D57B168B-DCB7-7D5F-D579-0B063EFE403D}"/>
              </a:ext>
            </a:extLst>
          </p:cNvPr>
          <p:cNvGrpSpPr/>
          <p:nvPr/>
        </p:nvGrpSpPr>
        <p:grpSpPr>
          <a:xfrm>
            <a:off x="6370320" y="1946726"/>
            <a:ext cx="4090416" cy="4742688"/>
            <a:chOff x="6370320" y="1946726"/>
            <a:chExt cx="4090416" cy="4742688"/>
          </a:xfrm>
        </p:grpSpPr>
        <p:cxnSp>
          <p:nvCxnSpPr>
            <p:cNvPr id="11" name="Straight Connector 10">
              <a:extLst>
                <a:ext uri="{FF2B5EF4-FFF2-40B4-BE49-F238E27FC236}">
                  <a16:creationId xmlns:a16="http://schemas.microsoft.com/office/drawing/2014/main" id="{DCE4247B-01B1-5C07-1B73-576D8785C9D2}"/>
                </a:ext>
              </a:extLst>
            </p:cNvPr>
            <p:cNvCxnSpPr/>
            <p:nvPr/>
          </p:nvCxnSpPr>
          <p:spPr>
            <a:xfrm>
              <a:off x="10460736"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37A667-AB04-89EF-E9E6-AAA30EA6E5EE}"/>
                </a:ext>
              </a:extLst>
            </p:cNvPr>
            <p:cNvCxnSpPr>
              <a:cxnSpLocks/>
            </p:cNvCxnSpPr>
            <p:nvPr/>
          </p:nvCxnSpPr>
          <p:spPr>
            <a:xfrm>
              <a:off x="6370320" y="4159574"/>
              <a:ext cx="40904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3ACB4D-33D3-50E5-0B06-9706EBD62235}"/>
                </a:ext>
              </a:extLst>
            </p:cNvPr>
            <p:cNvSpPr txBox="1"/>
            <p:nvPr/>
          </p:nvSpPr>
          <p:spPr>
            <a:xfrm>
              <a:off x="7360920" y="3641414"/>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grpSp>
        <p:nvGrpSpPr>
          <p:cNvPr id="26" name="Group 25">
            <a:extLst>
              <a:ext uri="{FF2B5EF4-FFF2-40B4-BE49-F238E27FC236}">
                <a16:creationId xmlns:a16="http://schemas.microsoft.com/office/drawing/2014/main" id="{F6B251D7-A5E7-CF8A-7332-E3FA2631B1A6}"/>
              </a:ext>
            </a:extLst>
          </p:cNvPr>
          <p:cNvGrpSpPr/>
          <p:nvPr/>
        </p:nvGrpSpPr>
        <p:grpSpPr>
          <a:xfrm>
            <a:off x="6391657" y="5008210"/>
            <a:ext cx="4090416" cy="486388"/>
            <a:chOff x="6391657" y="4536716"/>
            <a:chExt cx="4090416" cy="486388"/>
          </a:xfrm>
        </p:grpSpPr>
        <p:cxnSp>
          <p:nvCxnSpPr>
            <p:cNvPr id="18" name="Straight Arrow Connector 17">
              <a:extLst>
                <a:ext uri="{FF2B5EF4-FFF2-40B4-BE49-F238E27FC236}">
                  <a16:creationId xmlns:a16="http://schemas.microsoft.com/office/drawing/2014/main" id="{F482A5CC-4475-1222-B207-1C438C377F6B}"/>
                </a:ext>
              </a:extLst>
            </p:cNvPr>
            <p:cNvCxnSpPr>
              <a:cxnSpLocks/>
            </p:cNvCxnSpPr>
            <p:nvPr/>
          </p:nvCxnSpPr>
          <p:spPr>
            <a:xfrm>
              <a:off x="6391657" y="5023104"/>
              <a:ext cx="4090416"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D6954-B63E-64B7-EF25-5D8DC3180F4B}"/>
                </a:ext>
              </a:extLst>
            </p:cNvPr>
            <p:cNvSpPr txBox="1"/>
            <p:nvPr/>
          </p:nvSpPr>
          <p:spPr>
            <a:xfrm>
              <a:off x="7717536" y="4536716"/>
              <a:ext cx="1645913" cy="461665"/>
            </a:xfrm>
            <a:prstGeom prst="rect">
              <a:avLst/>
            </a:prstGeom>
            <a:noFill/>
          </p:spPr>
          <p:txBody>
            <a:bodyPr wrap="square" rtlCol="0">
              <a:spAutoFit/>
            </a:bodyPr>
            <a:lstStyle/>
            <a:p>
              <a:r>
                <a:rPr lang="en-BE" sz="2400" dirty="0">
                  <a:solidFill>
                    <a:srgbClr val="145113"/>
                  </a:solidFill>
                </a:rPr>
                <a:t>burger</a:t>
              </a:r>
            </a:p>
          </p:txBody>
        </p:sp>
      </p:grpSp>
      <p:grpSp>
        <p:nvGrpSpPr>
          <p:cNvPr id="27" name="Group 26">
            <a:extLst>
              <a:ext uri="{FF2B5EF4-FFF2-40B4-BE49-F238E27FC236}">
                <a16:creationId xmlns:a16="http://schemas.microsoft.com/office/drawing/2014/main" id="{A57053A5-883B-703D-646F-EF47EA08E02E}"/>
              </a:ext>
            </a:extLst>
          </p:cNvPr>
          <p:cNvGrpSpPr/>
          <p:nvPr/>
        </p:nvGrpSpPr>
        <p:grpSpPr>
          <a:xfrm>
            <a:off x="2182368" y="5811465"/>
            <a:ext cx="4187952" cy="507045"/>
            <a:chOff x="2182368" y="5339971"/>
            <a:chExt cx="4187952" cy="507045"/>
          </a:xfrm>
        </p:grpSpPr>
        <p:cxnSp>
          <p:nvCxnSpPr>
            <p:cNvPr id="20" name="Straight Arrow Connector 19">
              <a:extLst>
                <a:ext uri="{FF2B5EF4-FFF2-40B4-BE49-F238E27FC236}">
                  <a16:creationId xmlns:a16="http://schemas.microsoft.com/office/drawing/2014/main" id="{F6BC8299-5F7A-5EE7-9BDF-F52646042A20}"/>
                </a:ext>
              </a:extLst>
            </p:cNvPr>
            <p:cNvCxnSpPr>
              <a:cxnSpLocks/>
            </p:cNvCxnSpPr>
            <p:nvPr/>
          </p:nvCxnSpPr>
          <p:spPr>
            <a:xfrm>
              <a:off x="2182368" y="5847016"/>
              <a:ext cx="4187952"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A27047-D7D2-7145-E213-7956814D59A1}"/>
                </a:ext>
              </a:extLst>
            </p:cNvPr>
            <p:cNvSpPr txBox="1"/>
            <p:nvPr/>
          </p:nvSpPr>
          <p:spPr>
            <a:xfrm>
              <a:off x="3279656" y="5339971"/>
              <a:ext cx="1743439" cy="461665"/>
            </a:xfrm>
            <a:prstGeom prst="rect">
              <a:avLst/>
            </a:prstGeom>
            <a:noFill/>
          </p:spPr>
          <p:txBody>
            <a:bodyPr wrap="square" rtlCol="0">
              <a:spAutoFit/>
            </a:bodyPr>
            <a:lstStyle/>
            <a:p>
              <a:r>
                <a:rPr lang="en-BE" sz="2400" dirty="0">
                  <a:solidFill>
                    <a:srgbClr val="145113"/>
                  </a:solidFill>
                </a:rPr>
                <a:t>burger</a:t>
              </a:r>
            </a:p>
          </p:txBody>
        </p:sp>
      </p:grpSp>
      <p:grpSp>
        <p:nvGrpSpPr>
          <p:cNvPr id="45" name="Group 44">
            <a:extLst>
              <a:ext uri="{FF2B5EF4-FFF2-40B4-BE49-F238E27FC236}">
                <a16:creationId xmlns:a16="http://schemas.microsoft.com/office/drawing/2014/main" id="{CA10EC2C-5683-282A-68E9-9F76F7C06DAC}"/>
              </a:ext>
            </a:extLst>
          </p:cNvPr>
          <p:cNvGrpSpPr/>
          <p:nvPr/>
        </p:nvGrpSpPr>
        <p:grpSpPr>
          <a:xfrm>
            <a:off x="1328739" y="1090295"/>
            <a:ext cx="10290237" cy="1221422"/>
            <a:chOff x="1328739" y="1090295"/>
            <a:chExt cx="10290237" cy="1221422"/>
          </a:xfrm>
        </p:grpSpPr>
        <p:sp>
          <p:nvSpPr>
            <p:cNvPr id="3" name="Rectangle 2" descr="Ffff">
              <a:extLst>
                <a:ext uri="{FF2B5EF4-FFF2-40B4-BE49-F238E27FC236}">
                  <a16:creationId xmlns:a16="http://schemas.microsoft.com/office/drawing/2014/main" id="{CFD92E0C-9735-3260-668E-67EB820A959B}"/>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6" name="TextBox 5">
              <a:extLst>
                <a:ext uri="{FF2B5EF4-FFF2-40B4-BE49-F238E27FC236}">
                  <a16:creationId xmlns:a16="http://schemas.microsoft.com/office/drawing/2014/main" id="{6DE0640C-A59F-6769-9560-150544DABD52}"/>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Cashier</a:t>
              </a:r>
            </a:p>
          </p:txBody>
        </p:sp>
        <p:sp>
          <p:nvSpPr>
            <p:cNvPr id="4" name="Rectangle 3" descr="Ffff">
              <a:extLst>
                <a:ext uri="{FF2B5EF4-FFF2-40B4-BE49-F238E27FC236}">
                  <a16:creationId xmlns:a16="http://schemas.microsoft.com/office/drawing/2014/main" id="{F37DD940-F002-5F13-77F4-27A6F98B2343}"/>
                </a:ext>
              </a:extLst>
            </p:cNvPr>
            <p:cNvSpPr/>
            <p:nvPr/>
          </p:nvSpPr>
          <p:spPr>
            <a:xfrm>
              <a:off x="9131808"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7" name="TextBox 6">
              <a:extLst>
                <a:ext uri="{FF2B5EF4-FFF2-40B4-BE49-F238E27FC236}">
                  <a16:creationId xmlns:a16="http://schemas.microsoft.com/office/drawing/2014/main" id="{0067C4F8-E785-0080-0C20-29C4BF16F108}"/>
                </a:ext>
              </a:extLst>
            </p:cNvPr>
            <p:cNvSpPr txBox="1"/>
            <p:nvPr/>
          </p:nvSpPr>
          <p:spPr>
            <a:xfrm>
              <a:off x="9363456" y="1288357"/>
              <a:ext cx="2023872" cy="461665"/>
            </a:xfrm>
            <a:prstGeom prst="rect">
              <a:avLst/>
            </a:prstGeom>
            <a:noFill/>
          </p:spPr>
          <p:txBody>
            <a:bodyPr wrap="square" rtlCol="0">
              <a:spAutoFit/>
            </a:bodyPr>
            <a:lstStyle/>
            <a:p>
              <a:pPr algn="ctr"/>
              <a:r>
                <a:rPr lang="en-BE" sz="2400" u="sng" dirty="0">
                  <a:solidFill>
                    <a:schemeClr val="bg1"/>
                  </a:solidFill>
                </a:rPr>
                <a:t>: Chef</a:t>
              </a:r>
            </a:p>
          </p:txBody>
        </p:sp>
        <p:grpSp>
          <p:nvGrpSpPr>
            <p:cNvPr id="43" name="Group 42">
              <a:extLst>
                <a:ext uri="{FF2B5EF4-FFF2-40B4-BE49-F238E27FC236}">
                  <a16:creationId xmlns:a16="http://schemas.microsoft.com/office/drawing/2014/main" id="{F3B5229D-1358-7A3C-AE5A-C4BFD5DA7531}"/>
                </a:ext>
              </a:extLst>
            </p:cNvPr>
            <p:cNvGrpSpPr/>
            <p:nvPr/>
          </p:nvGrpSpPr>
          <p:grpSpPr>
            <a:xfrm>
              <a:off x="1328739" y="1090295"/>
              <a:ext cx="1652397" cy="1221422"/>
              <a:chOff x="1328739" y="618801"/>
              <a:chExt cx="1652397" cy="1221422"/>
            </a:xfrm>
          </p:grpSpPr>
          <p:grpSp>
            <p:nvGrpSpPr>
              <p:cNvPr id="41" name="Group 40">
                <a:extLst>
                  <a:ext uri="{FF2B5EF4-FFF2-40B4-BE49-F238E27FC236}">
                    <a16:creationId xmlns:a16="http://schemas.microsoft.com/office/drawing/2014/main" id="{1A80FA4E-B309-54F3-CBE4-7ECCB5291622}"/>
                  </a:ext>
                </a:extLst>
              </p:cNvPr>
              <p:cNvGrpSpPr/>
              <p:nvPr/>
            </p:nvGrpSpPr>
            <p:grpSpPr>
              <a:xfrm>
                <a:off x="1914143" y="618801"/>
                <a:ext cx="536449" cy="829052"/>
                <a:chOff x="1828800" y="646176"/>
                <a:chExt cx="707136" cy="1113636"/>
              </a:xfrm>
            </p:grpSpPr>
            <p:sp>
              <p:nvSpPr>
                <p:cNvPr id="29" name="Oval 28">
                  <a:extLst>
                    <a:ext uri="{FF2B5EF4-FFF2-40B4-BE49-F238E27FC236}">
                      <a16:creationId xmlns:a16="http://schemas.microsoft.com/office/drawing/2014/main" id="{813076A4-FBE3-82AB-8AB9-346972DAA072}"/>
                    </a:ext>
                  </a:extLst>
                </p:cNvPr>
                <p:cNvSpPr/>
                <p:nvPr/>
              </p:nvSpPr>
              <p:spPr>
                <a:xfrm>
                  <a:off x="1938909" y="646176"/>
                  <a:ext cx="486918" cy="468249"/>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A0C6DC7F-0E5F-D3FC-D8F0-FE7FD3A7287B}"/>
                    </a:ext>
                  </a:extLst>
                </p:cNvPr>
                <p:cNvCxnSpPr>
                  <a:cxnSpLocks/>
                  <a:stCxn id="29" idx="4"/>
                </p:cNvCxnSpPr>
                <p:nvPr/>
              </p:nvCxnSpPr>
              <p:spPr>
                <a:xfrm>
                  <a:off x="2182368" y="1114425"/>
                  <a:ext cx="0" cy="36080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47D4B-9E88-41D8-57D2-D35322F257B0}"/>
                    </a:ext>
                  </a:extLst>
                </p:cNvPr>
                <p:cNvCxnSpPr/>
                <p:nvPr/>
              </p:nvCxnSpPr>
              <p:spPr>
                <a:xfrm>
                  <a:off x="1938909" y="1278528"/>
                  <a:ext cx="486918" cy="13008"/>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1ABE82-6D7A-F46C-C02F-AF228230DBD5}"/>
                    </a:ext>
                  </a:extLst>
                </p:cNvPr>
                <p:cNvCxnSpPr/>
                <p:nvPr/>
              </p:nvCxnSpPr>
              <p:spPr>
                <a:xfrm flipH="1">
                  <a:off x="1828800" y="1475232"/>
                  <a:ext cx="353568" cy="267843"/>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ED9C92-7440-1EAD-9FB9-4213A0106D84}"/>
                    </a:ext>
                  </a:extLst>
                </p:cNvPr>
                <p:cNvCxnSpPr>
                  <a:cxnSpLocks/>
                </p:cNvCxnSpPr>
                <p:nvPr/>
              </p:nvCxnSpPr>
              <p:spPr>
                <a:xfrm>
                  <a:off x="2182368" y="1474797"/>
                  <a:ext cx="353568" cy="28501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76B09EB-63C3-9A05-5840-320A6546B111}"/>
                  </a:ext>
                </a:extLst>
              </p:cNvPr>
              <p:cNvSpPr txBox="1"/>
              <p:nvPr/>
            </p:nvSpPr>
            <p:spPr>
              <a:xfrm>
                <a:off x="1328739" y="1378558"/>
                <a:ext cx="1652397" cy="461665"/>
              </a:xfrm>
              <a:prstGeom prst="rect">
                <a:avLst/>
              </a:prstGeom>
              <a:noFill/>
            </p:spPr>
            <p:txBody>
              <a:bodyPr wrap="square" rtlCol="0">
                <a:spAutoFit/>
              </a:bodyPr>
              <a:lstStyle/>
              <a:p>
                <a:pPr algn="ctr"/>
                <a:r>
                  <a:rPr lang="en-BE" sz="2400" dirty="0">
                    <a:solidFill>
                      <a:srgbClr val="145113"/>
                    </a:solidFill>
                  </a:rPr>
                  <a:t>Client</a:t>
                </a:r>
              </a:p>
            </p:txBody>
          </p:sp>
        </p:grpSp>
      </p:grpSp>
      <p:sp>
        <p:nvSpPr>
          <p:cNvPr id="44" name="TextBox 43">
            <a:extLst>
              <a:ext uri="{FF2B5EF4-FFF2-40B4-BE49-F238E27FC236}">
                <a16:creationId xmlns:a16="http://schemas.microsoft.com/office/drawing/2014/main" id="{F2FED4A5-A2DC-7FA6-6E14-E9069A2CD404}"/>
              </a:ext>
            </a:extLst>
          </p:cNvPr>
          <p:cNvSpPr txBox="1"/>
          <p:nvPr/>
        </p:nvSpPr>
        <p:spPr>
          <a:xfrm>
            <a:off x="2779014" y="372244"/>
            <a:ext cx="7936612" cy="523220"/>
          </a:xfrm>
          <a:prstGeom prst="rect">
            <a:avLst/>
          </a:prstGeom>
          <a:noFill/>
        </p:spPr>
        <p:txBody>
          <a:bodyPr wrap="square" rtlCol="0">
            <a:spAutoFit/>
          </a:bodyPr>
          <a:lstStyle/>
          <a:p>
            <a:r>
              <a:rPr lang="en-BE" sz="2800" b="1" dirty="0"/>
              <a:t>A Simple Fast Food UML 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22"/>
        <p:cNvGrpSpPr/>
        <p:nvPr/>
      </p:nvGrpSpPr>
      <p:grpSpPr>
        <a:xfrm>
          <a:off x="0" y="0"/>
          <a:ext cx="0" cy="0"/>
          <a:chOff x="0" y="0"/>
          <a:chExt cx="0" cy="0"/>
        </a:xfrm>
      </p:grpSpPr>
      <p:sp>
        <p:nvSpPr>
          <p:cNvPr id="523" name="Google Shape;523;p40"/>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grpSp>
        <p:nvGrpSpPr>
          <p:cNvPr id="4" name="Group 3">
            <a:extLst>
              <a:ext uri="{FF2B5EF4-FFF2-40B4-BE49-F238E27FC236}">
                <a16:creationId xmlns:a16="http://schemas.microsoft.com/office/drawing/2014/main" id="{443F697A-6B47-CB23-A015-F2FAA75DD41C}"/>
              </a:ext>
            </a:extLst>
          </p:cNvPr>
          <p:cNvGrpSpPr/>
          <p:nvPr/>
        </p:nvGrpSpPr>
        <p:grpSpPr>
          <a:xfrm>
            <a:off x="1953994" y="1695846"/>
            <a:ext cx="2125870" cy="686224"/>
            <a:chOff x="5126736" y="1117670"/>
            <a:chExt cx="2487168" cy="829056"/>
          </a:xfrm>
        </p:grpSpPr>
        <p:sp>
          <p:nvSpPr>
            <p:cNvPr id="2" name="Rectangle 1" descr="Ffff">
              <a:extLst>
                <a:ext uri="{FF2B5EF4-FFF2-40B4-BE49-F238E27FC236}">
                  <a16:creationId xmlns:a16="http://schemas.microsoft.com/office/drawing/2014/main" id="{F70D8615-FC47-3516-A8C3-37C90F2F1459}"/>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3" name="TextBox 2">
              <a:extLst>
                <a:ext uri="{FF2B5EF4-FFF2-40B4-BE49-F238E27FC236}">
                  <a16:creationId xmlns:a16="http://schemas.microsoft.com/office/drawing/2014/main" id="{DB0F47C0-2385-85AD-54AD-AD1360CDE066}"/>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grpSp>
        <p:nvGrpSpPr>
          <p:cNvPr id="11" name="Group 10">
            <a:extLst>
              <a:ext uri="{FF2B5EF4-FFF2-40B4-BE49-F238E27FC236}">
                <a16:creationId xmlns:a16="http://schemas.microsoft.com/office/drawing/2014/main" id="{45045D3E-97CF-9CE7-4899-E4E81F03AB01}"/>
              </a:ext>
            </a:extLst>
          </p:cNvPr>
          <p:cNvGrpSpPr/>
          <p:nvPr/>
        </p:nvGrpSpPr>
        <p:grpSpPr>
          <a:xfrm>
            <a:off x="2210652" y="2382070"/>
            <a:ext cx="811611" cy="3133427"/>
            <a:chOff x="2210652" y="3453648"/>
            <a:chExt cx="811611" cy="3133427"/>
          </a:xfrm>
        </p:grpSpPr>
        <p:cxnSp>
          <p:nvCxnSpPr>
            <p:cNvPr id="5" name="Straight Connector 4">
              <a:extLst>
                <a:ext uri="{FF2B5EF4-FFF2-40B4-BE49-F238E27FC236}">
                  <a16:creationId xmlns:a16="http://schemas.microsoft.com/office/drawing/2014/main" id="{F89F7FD7-4B22-FD26-DDBC-E3888E62276D}"/>
                </a:ext>
              </a:extLst>
            </p:cNvPr>
            <p:cNvCxnSpPr>
              <a:cxnSpLocks/>
            </p:cNvCxnSpPr>
            <p:nvPr/>
          </p:nvCxnSpPr>
          <p:spPr>
            <a:xfrm>
              <a:off x="3011595" y="3453648"/>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6B0D39EF-9CEE-73A1-A718-AA1B5CF250E6}"/>
                </a:ext>
              </a:extLst>
            </p:cNvPr>
            <p:cNvCxnSpPr>
              <a:cxnSpLocks/>
            </p:cNvCxnSpPr>
            <p:nvPr/>
          </p:nvCxnSpPr>
          <p:spPr>
            <a:xfrm rot="16200000" flipH="1">
              <a:off x="2065111" y="4051072"/>
              <a:ext cx="680759" cy="389677"/>
            </a:xfrm>
            <a:prstGeom prst="curvedConnector3">
              <a:avLst>
                <a:gd name="adj1" fmla="val 100370"/>
              </a:avLst>
            </a:prstGeom>
            <a:ln w="28575">
              <a:solidFill>
                <a:srgbClr val="145113"/>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A30F2E0-3615-0DF3-C6F2-5DF4FAC1D076}"/>
              </a:ext>
            </a:extLst>
          </p:cNvPr>
          <p:cNvSpPr/>
          <p:nvPr/>
        </p:nvSpPr>
        <p:spPr>
          <a:xfrm>
            <a:off x="2857512" y="2833952"/>
            <a:ext cx="325174" cy="195236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54D3E99C-D080-D575-5C1F-B48A7A1CE302}"/>
              </a:ext>
            </a:extLst>
          </p:cNvPr>
          <p:cNvGrpSpPr/>
          <p:nvPr/>
        </p:nvGrpSpPr>
        <p:grpSpPr>
          <a:xfrm>
            <a:off x="3225550" y="1695846"/>
            <a:ext cx="6349994" cy="3819651"/>
            <a:chOff x="3225550" y="1695846"/>
            <a:chExt cx="6349994" cy="3819651"/>
          </a:xfrm>
        </p:grpSpPr>
        <p:grpSp>
          <p:nvGrpSpPr>
            <p:cNvPr id="25" name="Group 24">
              <a:extLst>
                <a:ext uri="{FF2B5EF4-FFF2-40B4-BE49-F238E27FC236}">
                  <a16:creationId xmlns:a16="http://schemas.microsoft.com/office/drawing/2014/main" id="{D1E56C2C-DDBF-AA17-6382-7046B77CB73B}"/>
                </a:ext>
              </a:extLst>
            </p:cNvPr>
            <p:cNvGrpSpPr/>
            <p:nvPr/>
          </p:nvGrpSpPr>
          <p:grpSpPr>
            <a:xfrm>
              <a:off x="7449674" y="1695846"/>
              <a:ext cx="2125870" cy="686224"/>
              <a:chOff x="5126736" y="1117670"/>
              <a:chExt cx="2487168" cy="829056"/>
            </a:xfrm>
          </p:grpSpPr>
          <p:sp>
            <p:nvSpPr>
              <p:cNvPr id="26" name="Rectangle 25" descr="Ffff">
                <a:extLst>
                  <a:ext uri="{FF2B5EF4-FFF2-40B4-BE49-F238E27FC236}">
                    <a16:creationId xmlns:a16="http://schemas.microsoft.com/office/drawing/2014/main" id="{3A90EE12-E0FE-35FA-18A6-77F354DF19B3}"/>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27" name="TextBox 26">
                <a:extLst>
                  <a:ext uri="{FF2B5EF4-FFF2-40B4-BE49-F238E27FC236}">
                    <a16:creationId xmlns:a16="http://schemas.microsoft.com/office/drawing/2014/main" id="{DCF59B48-8271-4270-8792-F2D2014502C5}"/>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cxnSp>
          <p:nvCxnSpPr>
            <p:cNvPr id="29" name="Straight Connector 28">
              <a:extLst>
                <a:ext uri="{FF2B5EF4-FFF2-40B4-BE49-F238E27FC236}">
                  <a16:creationId xmlns:a16="http://schemas.microsoft.com/office/drawing/2014/main" id="{0060391A-E124-5FAA-9702-D41B36D0C2F7}"/>
                </a:ext>
              </a:extLst>
            </p:cNvPr>
            <p:cNvCxnSpPr>
              <a:cxnSpLocks/>
            </p:cNvCxnSpPr>
            <p:nvPr/>
          </p:nvCxnSpPr>
          <p:spPr>
            <a:xfrm>
              <a:off x="8507275" y="2382070"/>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6ACECC-9B8C-9253-9138-064C386B531E}"/>
                </a:ext>
              </a:extLst>
            </p:cNvPr>
            <p:cNvSpPr/>
            <p:nvPr/>
          </p:nvSpPr>
          <p:spPr>
            <a:xfrm>
              <a:off x="8355356" y="3174332"/>
              <a:ext cx="325174" cy="161198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6" name="Group 35">
              <a:extLst>
                <a:ext uri="{FF2B5EF4-FFF2-40B4-BE49-F238E27FC236}">
                  <a16:creationId xmlns:a16="http://schemas.microsoft.com/office/drawing/2014/main" id="{C4D6B624-FD2F-5E20-A611-B7EB05554278}"/>
                </a:ext>
              </a:extLst>
            </p:cNvPr>
            <p:cNvGrpSpPr/>
            <p:nvPr/>
          </p:nvGrpSpPr>
          <p:grpSpPr>
            <a:xfrm>
              <a:off x="3225550" y="2712668"/>
              <a:ext cx="5129806" cy="461665"/>
              <a:chOff x="3225550" y="2712668"/>
              <a:chExt cx="5129806" cy="461665"/>
            </a:xfrm>
          </p:grpSpPr>
          <p:cxnSp>
            <p:nvCxnSpPr>
              <p:cNvPr id="34" name="Straight Arrow Connector 33">
                <a:extLst>
                  <a:ext uri="{FF2B5EF4-FFF2-40B4-BE49-F238E27FC236}">
                    <a16:creationId xmlns:a16="http://schemas.microsoft.com/office/drawing/2014/main" id="{AF312914-69F3-F96D-979A-D449E85D3BCB}"/>
                  </a:ext>
                </a:extLst>
              </p:cNvPr>
              <p:cNvCxnSpPr/>
              <p:nvPr/>
            </p:nvCxnSpPr>
            <p:spPr>
              <a:xfrm>
                <a:off x="3225550" y="3174332"/>
                <a:ext cx="5129806" cy="0"/>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65E82-0ED6-989F-0548-792E08386FAC}"/>
                  </a:ext>
                </a:extLst>
              </p:cNvPr>
              <p:cNvSpPr txBox="1"/>
              <p:nvPr/>
            </p:nvSpPr>
            <p:spPr>
              <a:xfrm>
                <a:off x="4913805" y="2712668"/>
                <a:ext cx="2043113" cy="461665"/>
              </a:xfrm>
              <a:prstGeom prst="rect">
                <a:avLst/>
              </a:prstGeom>
              <a:noFill/>
            </p:spPr>
            <p:txBody>
              <a:bodyPr wrap="square" rtlCol="0">
                <a:spAutoFit/>
              </a:bodyPr>
              <a:lstStyle/>
              <a:p>
                <a:r>
                  <a:rPr lang="en-BE" sz="2400" dirty="0"/>
                  <a:t>Messages</a:t>
                </a:r>
              </a:p>
            </p:txBody>
          </p:sp>
        </p:grpSp>
      </p:grpSp>
      <p:grpSp>
        <p:nvGrpSpPr>
          <p:cNvPr id="43" name="Group 42">
            <a:extLst>
              <a:ext uri="{FF2B5EF4-FFF2-40B4-BE49-F238E27FC236}">
                <a16:creationId xmlns:a16="http://schemas.microsoft.com/office/drawing/2014/main" id="{7A951D16-7B3E-4D6A-490C-10905F4CFACD}"/>
              </a:ext>
            </a:extLst>
          </p:cNvPr>
          <p:cNvGrpSpPr/>
          <p:nvPr/>
        </p:nvGrpSpPr>
        <p:grpSpPr>
          <a:xfrm>
            <a:off x="457200" y="1243013"/>
            <a:ext cx="1496794" cy="814387"/>
            <a:chOff x="457200" y="1243013"/>
            <a:chExt cx="1496794" cy="814387"/>
          </a:xfrm>
        </p:grpSpPr>
        <p:sp>
          <p:nvSpPr>
            <p:cNvPr id="39" name="TextBox 38">
              <a:extLst>
                <a:ext uri="{FF2B5EF4-FFF2-40B4-BE49-F238E27FC236}">
                  <a16:creationId xmlns:a16="http://schemas.microsoft.com/office/drawing/2014/main" id="{5BCB2113-646B-DBCA-67C5-3593C3F4E454}"/>
                </a:ext>
              </a:extLst>
            </p:cNvPr>
            <p:cNvSpPr txBox="1"/>
            <p:nvPr/>
          </p:nvSpPr>
          <p:spPr>
            <a:xfrm>
              <a:off x="457200" y="1243013"/>
              <a:ext cx="1171575" cy="461665"/>
            </a:xfrm>
            <a:prstGeom prst="rect">
              <a:avLst/>
            </a:prstGeom>
            <a:noFill/>
            <a:ln w="28575">
              <a:solidFill>
                <a:srgbClr val="145113"/>
              </a:solidFill>
            </a:ln>
          </p:spPr>
          <p:txBody>
            <a:bodyPr wrap="square" rtlCol="0">
              <a:spAutoFit/>
            </a:bodyPr>
            <a:lstStyle/>
            <a:p>
              <a:r>
                <a:rPr lang="en-BE" sz="2400" dirty="0"/>
                <a:t>Object</a:t>
              </a:r>
            </a:p>
          </p:txBody>
        </p:sp>
        <p:cxnSp>
          <p:nvCxnSpPr>
            <p:cNvPr id="41" name="Straight Arrow Connector 40">
              <a:extLst>
                <a:ext uri="{FF2B5EF4-FFF2-40B4-BE49-F238E27FC236}">
                  <a16:creationId xmlns:a16="http://schemas.microsoft.com/office/drawing/2014/main" id="{38916C28-35E5-2DFE-08F2-4E225D3F55D5}"/>
                </a:ext>
              </a:extLst>
            </p:cNvPr>
            <p:cNvCxnSpPr>
              <a:cxnSpLocks/>
              <a:stCxn id="39" idx="2"/>
            </p:cNvCxnSpPr>
            <p:nvPr/>
          </p:nvCxnSpPr>
          <p:spPr>
            <a:xfrm>
              <a:off x="1042988" y="1704678"/>
              <a:ext cx="911006" cy="352722"/>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600076" y="485775"/>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3" name="Google Shape;533;p41"/>
          <p:cNvGrpSpPr/>
          <p:nvPr/>
        </p:nvGrpSpPr>
        <p:grpSpPr>
          <a:xfrm>
            <a:off x="600076" y="485775"/>
            <a:ext cx="3186112" cy="728663"/>
            <a:chOff x="600076" y="485775"/>
            <a:chExt cx="3186112" cy="728663"/>
          </a:xfrm>
        </p:grpSpPr>
        <p:cxnSp>
          <p:nvCxnSpPr>
            <p:cNvPr id="534" name="Google Shape;534;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35" name="Google Shape;535;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36" name="Google Shape;536;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39" name="Google Shape;539;p41"/>
          <p:cNvSpPr txBox="1"/>
          <p:nvPr/>
        </p:nvSpPr>
        <p:spPr>
          <a:xfrm>
            <a:off x="864394" y="600070"/>
            <a:ext cx="23574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ATM Process</a:t>
            </a:r>
            <a:endParaRPr/>
          </a:p>
        </p:txBody>
      </p:sp>
      <p:grpSp>
        <p:nvGrpSpPr>
          <p:cNvPr id="3" name="Group 2">
            <a:extLst>
              <a:ext uri="{FF2B5EF4-FFF2-40B4-BE49-F238E27FC236}">
                <a16:creationId xmlns:a16="http://schemas.microsoft.com/office/drawing/2014/main" id="{29560524-8530-57E8-48B1-F901A245CBCE}"/>
              </a:ext>
            </a:extLst>
          </p:cNvPr>
          <p:cNvGrpSpPr/>
          <p:nvPr/>
        </p:nvGrpSpPr>
        <p:grpSpPr>
          <a:xfrm>
            <a:off x="957263" y="1828805"/>
            <a:ext cx="5057774" cy="3200387"/>
            <a:chOff x="957263" y="1828805"/>
            <a:chExt cx="5057774" cy="3200387"/>
          </a:xfrm>
        </p:grpSpPr>
        <p:grpSp>
          <p:nvGrpSpPr>
            <p:cNvPr id="2" name="Group 1">
              <a:extLst>
                <a:ext uri="{FF2B5EF4-FFF2-40B4-BE49-F238E27FC236}">
                  <a16:creationId xmlns:a16="http://schemas.microsoft.com/office/drawing/2014/main" id="{F19E4CFB-0ED9-F6DA-4D3C-3196D24E8671}"/>
                </a:ext>
              </a:extLst>
            </p:cNvPr>
            <p:cNvGrpSpPr/>
            <p:nvPr/>
          </p:nvGrpSpPr>
          <p:grpSpPr>
            <a:xfrm>
              <a:off x="957263" y="1828805"/>
              <a:ext cx="5057774" cy="3200387"/>
              <a:chOff x="957263" y="1828805"/>
              <a:chExt cx="5057774" cy="3200387"/>
            </a:xfrm>
          </p:grpSpPr>
          <p:sp>
            <p:nvSpPr>
              <p:cNvPr id="537" name="Google Shape;537;p41"/>
              <p:cNvSpPr/>
              <p:nvPr/>
            </p:nvSpPr>
            <p:spPr>
              <a:xfrm>
                <a:off x="957263" y="1828807"/>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40" name="Google Shape;540;p41"/>
              <p:cNvGrpSpPr/>
              <p:nvPr/>
            </p:nvGrpSpPr>
            <p:grpSpPr>
              <a:xfrm>
                <a:off x="957263" y="1828805"/>
                <a:ext cx="3186112" cy="728663"/>
                <a:chOff x="600076" y="485775"/>
                <a:chExt cx="3186112" cy="728663"/>
              </a:xfrm>
            </p:grpSpPr>
            <p:cxnSp>
              <p:nvCxnSpPr>
                <p:cNvPr id="541" name="Google Shape;541;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2" name="Google Shape;542;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3" name="Google Shape;543;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grpSp>
        <p:sp>
          <p:nvSpPr>
            <p:cNvPr id="548" name="Google Shape;548;p41"/>
            <p:cNvSpPr txBox="1"/>
            <p:nvPr/>
          </p:nvSpPr>
          <p:spPr>
            <a:xfrm>
              <a:off x="1193008" y="1983245"/>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chemeClr val="dk1"/>
                  </a:solidFill>
                  <a:latin typeface="Calibri"/>
                  <a:ea typeface="Calibri"/>
                  <a:cs typeface="Calibri"/>
                  <a:sym typeface="Calibri"/>
                </a:rPr>
                <a:t>Withdraw</a:t>
              </a:r>
              <a:endParaRPr dirty="0"/>
            </a:p>
          </p:txBody>
        </p:sp>
      </p:grpSp>
      <p:grpSp>
        <p:nvGrpSpPr>
          <p:cNvPr id="4" name="Group 3">
            <a:extLst>
              <a:ext uri="{FF2B5EF4-FFF2-40B4-BE49-F238E27FC236}">
                <a16:creationId xmlns:a16="http://schemas.microsoft.com/office/drawing/2014/main" id="{DAD718B4-81EE-31B6-F719-897F9306A9F0}"/>
              </a:ext>
            </a:extLst>
          </p:cNvPr>
          <p:cNvGrpSpPr/>
          <p:nvPr/>
        </p:nvGrpSpPr>
        <p:grpSpPr>
          <a:xfrm>
            <a:off x="6372224" y="3033720"/>
            <a:ext cx="5057774" cy="3200385"/>
            <a:chOff x="6372224" y="3033720"/>
            <a:chExt cx="5057774" cy="3200385"/>
          </a:xfrm>
        </p:grpSpPr>
        <p:sp>
          <p:nvSpPr>
            <p:cNvPr id="538" name="Google Shape;538;p41"/>
            <p:cNvSpPr/>
            <p:nvPr/>
          </p:nvSpPr>
          <p:spPr>
            <a:xfrm>
              <a:off x="6372224" y="3033720"/>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41"/>
            <p:cNvGrpSpPr/>
            <p:nvPr/>
          </p:nvGrpSpPr>
          <p:grpSpPr>
            <a:xfrm>
              <a:off x="6372224" y="3033720"/>
              <a:ext cx="3186112" cy="728663"/>
              <a:chOff x="600076" y="485775"/>
              <a:chExt cx="3186112" cy="728663"/>
            </a:xfrm>
          </p:grpSpPr>
          <p:cxnSp>
            <p:nvCxnSpPr>
              <p:cNvPr id="545" name="Google Shape;545;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6" name="Google Shape;546;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7" name="Google Shape;547;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49" name="Google Shape;549;p41"/>
            <p:cNvSpPr txBox="1"/>
            <p:nvPr/>
          </p:nvSpPr>
          <p:spPr>
            <a:xfrm>
              <a:off x="6482952" y="3143249"/>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chemeClr val="dk1"/>
                  </a:solidFill>
                  <a:latin typeface="Calibri"/>
                  <a:ea typeface="Calibri"/>
                  <a:cs typeface="Calibri"/>
                  <a:sym typeface="Calibri"/>
                </a:rPr>
                <a:t>Deposit</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cxnSp>
        <p:nvCxnSpPr>
          <p:cNvPr id="564" name="Google Shape;564;p42"/>
          <p:cNvCxnSpPr>
            <a:cxnSpLocks/>
          </p:cNvCxnSpPr>
          <p:nvPr/>
        </p:nvCxnSpPr>
        <p:spPr>
          <a:xfrm>
            <a:off x="2519382" y="2281186"/>
            <a:ext cx="0" cy="3976744"/>
          </a:xfrm>
          <a:prstGeom prst="straightConnector1">
            <a:avLst/>
          </a:prstGeom>
          <a:noFill/>
          <a:ln w="28575" cap="flat" cmpd="sng">
            <a:solidFill>
              <a:srgbClr val="166623"/>
            </a:solidFill>
            <a:prstDash val="dash"/>
            <a:miter lim="800000"/>
            <a:headEnd type="none" w="sm" len="sm"/>
            <a:tailEnd type="none" w="sm" len="sm"/>
          </a:ln>
        </p:spPr>
      </p:cxnSp>
      <p:cxnSp>
        <p:nvCxnSpPr>
          <p:cNvPr id="565" name="Google Shape;565;p42"/>
          <p:cNvCxnSpPr>
            <a:cxnSpLocks/>
          </p:cNvCxnSpPr>
          <p:nvPr/>
        </p:nvCxnSpPr>
        <p:spPr>
          <a:xfrm>
            <a:off x="9529762" y="2114249"/>
            <a:ext cx="0" cy="3903479"/>
          </a:xfrm>
          <a:prstGeom prst="straightConnector1">
            <a:avLst/>
          </a:prstGeom>
          <a:noFill/>
          <a:ln w="28575" cap="flat" cmpd="sng">
            <a:solidFill>
              <a:srgbClr val="166623"/>
            </a:solidFill>
            <a:prstDash val="dash"/>
            <a:miter lim="800000"/>
            <a:headEnd type="none" w="sm" len="sm"/>
            <a:tailEnd type="none" w="sm" len="sm"/>
          </a:ln>
        </p:spPr>
      </p:cxnSp>
      <p:cxnSp>
        <p:nvCxnSpPr>
          <p:cNvPr id="566" name="Google Shape;566;p42"/>
          <p:cNvCxnSpPr>
            <a:cxnSpLocks/>
          </p:cNvCxnSpPr>
          <p:nvPr/>
        </p:nvCxnSpPr>
        <p:spPr>
          <a:xfrm>
            <a:off x="5706267" y="2194560"/>
            <a:ext cx="0" cy="3823168"/>
          </a:xfrm>
          <a:prstGeom prst="straightConnector1">
            <a:avLst/>
          </a:prstGeom>
          <a:noFill/>
          <a:ln w="28575" cap="flat" cmpd="sng">
            <a:solidFill>
              <a:srgbClr val="166623"/>
            </a:solidFill>
            <a:prstDash val="dash"/>
            <a:miter lim="800000"/>
            <a:headEnd type="none" w="sm" len="sm"/>
            <a:tailEnd type="none" w="sm" len="sm"/>
          </a:ln>
        </p:spPr>
      </p:cxnSp>
      <p:sp>
        <p:nvSpPr>
          <p:cNvPr id="567" name="Google Shape;567;p42"/>
          <p:cNvSpPr/>
          <p:nvPr/>
        </p:nvSpPr>
        <p:spPr>
          <a:xfrm>
            <a:off x="2371726" y="3014669"/>
            <a:ext cx="285750" cy="2586038"/>
          </a:xfrm>
          <a:prstGeom prst="rect">
            <a:avLst/>
          </a:prstGeom>
          <a:solidFill>
            <a:srgbClr val="18822E"/>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42"/>
          <p:cNvSpPr/>
          <p:nvPr/>
        </p:nvSpPr>
        <p:spPr>
          <a:xfrm>
            <a:off x="5563412" y="3221839"/>
            <a:ext cx="285709" cy="1185862"/>
          </a:xfrm>
          <a:prstGeom prst="rect">
            <a:avLst/>
          </a:prstGeom>
          <a:solidFill>
            <a:srgbClr val="18822E"/>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42"/>
          <p:cNvGrpSpPr/>
          <p:nvPr/>
        </p:nvGrpSpPr>
        <p:grpSpPr>
          <a:xfrm>
            <a:off x="2657476" y="2851434"/>
            <a:ext cx="2905936" cy="370405"/>
            <a:chOff x="2657476" y="2637115"/>
            <a:chExt cx="2905936" cy="370405"/>
          </a:xfrm>
        </p:grpSpPr>
        <p:cxnSp>
          <p:nvCxnSpPr>
            <p:cNvPr id="570" name="Google Shape;570;p42"/>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71" name="Google Shape;571;p42"/>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72" name="Google Shape;572;p42"/>
          <p:cNvGrpSpPr/>
          <p:nvPr/>
        </p:nvGrpSpPr>
        <p:grpSpPr>
          <a:xfrm>
            <a:off x="5849121" y="3458120"/>
            <a:ext cx="3537788" cy="369868"/>
            <a:chOff x="5849121" y="3243801"/>
            <a:chExt cx="3537788" cy="369868"/>
          </a:xfrm>
        </p:grpSpPr>
        <p:cxnSp>
          <p:nvCxnSpPr>
            <p:cNvPr id="573" name="Google Shape;573;p42"/>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574" name="Google Shape;574;p42"/>
            <p:cNvSpPr txBox="1"/>
            <p:nvPr/>
          </p:nvSpPr>
          <p:spPr>
            <a:xfrm>
              <a:off x="6263438" y="3243801"/>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166623"/>
                  </a:solidFill>
                  <a:latin typeface="Calibri"/>
                  <a:ea typeface="Calibri"/>
                  <a:cs typeface="Calibri"/>
                  <a:sym typeface="Calibri"/>
                </a:rPr>
                <a:t>Change channel (number)</a:t>
              </a:r>
              <a:endParaRPr dirty="0"/>
            </a:p>
          </p:txBody>
        </p:sp>
      </p:grpSp>
      <p:sp>
        <p:nvSpPr>
          <p:cNvPr id="575" name="Google Shape;575;p42"/>
          <p:cNvSpPr/>
          <p:nvPr/>
        </p:nvSpPr>
        <p:spPr>
          <a:xfrm>
            <a:off x="9386909" y="3826915"/>
            <a:ext cx="285709" cy="1185862"/>
          </a:xfrm>
          <a:prstGeom prst="rect">
            <a:avLst/>
          </a:prstGeom>
          <a:solidFill>
            <a:srgbClr val="18822E"/>
          </a:solidFill>
          <a:ln w="19050" cap="flat" cmpd="sng">
            <a:solidFill>
              <a:srgbClr val="1451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6" name="Google Shape;576;p42"/>
          <p:cNvGrpSpPr/>
          <p:nvPr/>
        </p:nvGrpSpPr>
        <p:grpSpPr>
          <a:xfrm>
            <a:off x="2644771" y="4475922"/>
            <a:ext cx="6742136" cy="369332"/>
            <a:chOff x="2644771" y="4261603"/>
            <a:chExt cx="6742136" cy="369332"/>
          </a:xfrm>
        </p:grpSpPr>
        <p:cxnSp>
          <p:nvCxnSpPr>
            <p:cNvPr id="577" name="Google Shape;577;p42"/>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578" name="Google Shape;578;p42"/>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14" name="Google Shape;587;p43">
            <a:extLst>
              <a:ext uri="{FF2B5EF4-FFF2-40B4-BE49-F238E27FC236}">
                <a16:creationId xmlns:a16="http://schemas.microsoft.com/office/drawing/2014/main" id="{A69CBCBF-F7B5-B836-64D7-8D83B7635956}"/>
              </a:ext>
            </a:extLst>
          </p:cNvPr>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 name="Group 19">
            <a:extLst>
              <a:ext uri="{FF2B5EF4-FFF2-40B4-BE49-F238E27FC236}">
                <a16:creationId xmlns:a16="http://schemas.microsoft.com/office/drawing/2014/main" id="{B908202A-C846-9482-74E5-55E832837500}"/>
              </a:ext>
            </a:extLst>
          </p:cNvPr>
          <p:cNvGrpSpPr/>
          <p:nvPr/>
        </p:nvGrpSpPr>
        <p:grpSpPr>
          <a:xfrm>
            <a:off x="600076" y="485775"/>
            <a:ext cx="3186112" cy="728663"/>
            <a:chOff x="600076" y="485775"/>
            <a:chExt cx="3186112" cy="728663"/>
          </a:xfrm>
        </p:grpSpPr>
        <p:grpSp>
          <p:nvGrpSpPr>
            <p:cNvPr id="15" name="Google Shape;588;p43">
              <a:extLst>
                <a:ext uri="{FF2B5EF4-FFF2-40B4-BE49-F238E27FC236}">
                  <a16:creationId xmlns:a16="http://schemas.microsoft.com/office/drawing/2014/main" id="{2DE4CD07-40A9-FCC9-38CF-5DB6DEC09622}"/>
                </a:ext>
              </a:extLst>
            </p:cNvPr>
            <p:cNvGrpSpPr/>
            <p:nvPr/>
          </p:nvGrpSpPr>
          <p:grpSpPr>
            <a:xfrm>
              <a:off x="600076" y="485775"/>
              <a:ext cx="3186112" cy="728663"/>
              <a:chOff x="600076" y="485775"/>
              <a:chExt cx="3186112" cy="728663"/>
            </a:xfrm>
          </p:grpSpPr>
          <p:cxnSp>
            <p:nvCxnSpPr>
              <p:cNvPr id="16" name="Google Shape;589;p43">
                <a:extLst>
                  <a:ext uri="{FF2B5EF4-FFF2-40B4-BE49-F238E27FC236}">
                    <a16:creationId xmlns:a16="http://schemas.microsoft.com/office/drawing/2014/main" id="{28D4D98E-6DEF-14AB-CD31-0F045D399C08}"/>
                  </a:ext>
                </a:extLst>
              </p:cNvPr>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17" name="Google Shape;590;p43">
                <a:extLst>
                  <a:ext uri="{FF2B5EF4-FFF2-40B4-BE49-F238E27FC236}">
                    <a16:creationId xmlns:a16="http://schemas.microsoft.com/office/drawing/2014/main" id="{74028661-C3A9-60AD-F7DF-710F1FEA7D8E}"/>
                  </a:ext>
                </a:extLst>
              </p:cNvPr>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18" name="Google Shape;591;p43">
                <a:extLst>
                  <a:ext uri="{FF2B5EF4-FFF2-40B4-BE49-F238E27FC236}">
                    <a16:creationId xmlns:a16="http://schemas.microsoft.com/office/drawing/2014/main" id="{F111C219-6E63-A89B-3111-93905F29607C}"/>
                  </a:ext>
                </a:extLst>
              </p:cNvPr>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19" name="Google Shape;592;p43">
              <a:extLst>
                <a:ext uri="{FF2B5EF4-FFF2-40B4-BE49-F238E27FC236}">
                  <a16:creationId xmlns:a16="http://schemas.microsoft.com/office/drawing/2014/main" id="{9BDDA184-22B4-D24A-9B3D-975C3545B409}"/>
                </a:ext>
              </a:extLst>
            </p:cNvPr>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alibri"/>
                  <a:ea typeface="Calibri"/>
                  <a:cs typeface="Calibri"/>
                  <a:sym typeface="Calibri"/>
                </a:rPr>
                <a:t>Change TV Channel</a:t>
              </a:r>
              <a:endParaRPr sz="2400" b="1" dirty="0">
                <a:solidFill>
                  <a:schemeClr val="dk1"/>
                </a:solidFill>
                <a:latin typeface="Calibri"/>
                <a:ea typeface="Calibri"/>
                <a:cs typeface="Calibri"/>
                <a:sym typeface="Calibri"/>
              </a:endParaRPr>
            </a:p>
          </p:txBody>
        </p:sp>
      </p:grpSp>
      <p:grpSp>
        <p:nvGrpSpPr>
          <p:cNvPr id="21" name="Group 20">
            <a:extLst>
              <a:ext uri="{FF2B5EF4-FFF2-40B4-BE49-F238E27FC236}">
                <a16:creationId xmlns:a16="http://schemas.microsoft.com/office/drawing/2014/main" id="{4B9219EA-92D9-0CD7-1874-8775B4E40010}"/>
              </a:ext>
            </a:extLst>
          </p:cNvPr>
          <p:cNvGrpSpPr/>
          <p:nvPr/>
        </p:nvGrpSpPr>
        <p:grpSpPr>
          <a:xfrm>
            <a:off x="1882868" y="1557137"/>
            <a:ext cx="8426264" cy="740405"/>
            <a:chOff x="1882868" y="1769791"/>
            <a:chExt cx="8426264" cy="740405"/>
          </a:xfrm>
        </p:grpSpPr>
        <p:sp>
          <p:nvSpPr>
            <p:cNvPr id="22" name="Rectangle 21" descr="Ffff">
              <a:extLst>
                <a:ext uri="{FF2B5EF4-FFF2-40B4-BE49-F238E27FC236}">
                  <a16:creationId xmlns:a16="http://schemas.microsoft.com/office/drawing/2014/main" id="{4E746553-930B-D1C2-C550-57B451425376}"/>
                </a:ext>
              </a:extLst>
            </p:cNvPr>
            <p:cNvSpPr/>
            <p:nvPr/>
          </p:nvSpPr>
          <p:spPr>
            <a:xfrm>
              <a:off x="4917632" y="188399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Remote</a:t>
              </a:r>
            </a:p>
          </p:txBody>
        </p:sp>
        <p:sp>
          <p:nvSpPr>
            <p:cNvPr id="23" name="Rectangle 22" descr="Ffff">
              <a:extLst>
                <a:ext uri="{FF2B5EF4-FFF2-40B4-BE49-F238E27FC236}">
                  <a16:creationId xmlns:a16="http://schemas.microsoft.com/office/drawing/2014/main" id="{9B68B592-EDC4-C439-A0BA-4C520C238B3F}"/>
                </a:ext>
              </a:extLst>
            </p:cNvPr>
            <p:cNvSpPr/>
            <p:nvPr/>
          </p:nvSpPr>
          <p:spPr>
            <a:xfrm>
              <a:off x="8731865" y="186904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Television</a:t>
              </a:r>
            </a:p>
          </p:txBody>
        </p:sp>
        <p:grpSp>
          <p:nvGrpSpPr>
            <p:cNvPr id="24" name="Group 23">
              <a:extLst>
                <a:ext uri="{FF2B5EF4-FFF2-40B4-BE49-F238E27FC236}">
                  <a16:creationId xmlns:a16="http://schemas.microsoft.com/office/drawing/2014/main" id="{D1EDD93B-679B-B33F-34EC-5A506C6C5684}"/>
                </a:ext>
              </a:extLst>
            </p:cNvPr>
            <p:cNvGrpSpPr/>
            <p:nvPr/>
          </p:nvGrpSpPr>
          <p:grpSpPr>
            <a:xfrm>
              <a:off x="1882868" y="1769791"/>
              <a:ext cx="1120066" cy="740405"/>
              <a:chOff x="1328739" y="1090295"/>
              <a:chExt cx="1652397" cy="1300256"/>
            </a:xfrm>
          </p:grpSpPr>
          <p:sp>
            <p:nvSpPr>
              <p:cNvPr id="25" name="Oval 24">
                <a:extLst>
                  <a:ext uri="{FF2B5EF4-FFF2-40B4-BE49-F238E27FC236}">
                    <a16:creationId xmlns:a16="http://schemas.microsoft.com/office/drawing/2014/main" id="{F53D962B-1F90-C0F5-BAA8-F7A4D49DD07E}"/>
                  </a:ext>
                </a:extLst>
              </p:cNvPr>
              <p:cNvSpPr/>
              <p:nvPr/>
            </p:nvSpPr>
            <p:spPr>
              <a:xfrm>
                <a:off x="1997674" y="1090295"/>
                <a:ext cx="369387" cy="348590"/>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6" name="Straight Connector 25">
                <a:extLst>
                  <a:ext uri="{FF2B5EF4-FFF2-40B4-BE49-F238E27FC236}">
                    <a16:creationId xmlns:a16="http://schemas.microsoft.com/office/drawing/2014/main" id="{998C593E-6B6C-0346-FA77-B997F1209DD9}"/>
                  </a:ext>
                </a:extLst>
              </p:cNvPr>
              <p:cNvCxnSpPr>
                <a:cxnSpLocks/>
                <a:stCxn id="25" idx="4"/>
              </p:cNvCxnSpPr>
              <p:nvPr/>
            </p:nvCxnSpPr>
            <p:spPr>
              <a:xfrm>
                <a:off x="2182368" y="1438885"/>
                <a:ext cx="0" cy="26860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BF80B5-BEE0-186D-5B66-8456EBB7E0F9}"/>
                  </a:ext>
                </a:extLst>
              </p:cNvPr>
              <p:cNvCxnSpPr/>
              <p:nvPr/>
            </p:nvCxnSpPr>
            <p:spPr>
              <a:xfrm>
                <a:off x="1997674" y="1561053"/>
                <a:ext cx="369387" cy="9684"/>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7F94DB-B231-757A-1438-C4AD490F73FB}"/>
                  </a:ext>
                </a:extLst>
              </p:cNvPr>
              <p:cNvCxnSpPr/>
              <p:nvPr/>
            </p:nvCxnSpPr>
            <p:spPr>
              <a:xfrm flipH="1">
                <a:off x="1914143" y="1707490"/>
                <a:ext cx="268225" cy="19939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70ECEE-ACCF-C078-9422-658913AFF498}"/>
                  </a:ext>
                </a:extLst>
              </p:cNvPr>
              <p:cNvCxnSpPr>
                <a:cxnSpLocks/>
              </p:cNvCxnSpPr>
              <p:nvPr/>
            </p:nvCxnSpPr>
            <p:spPr>
              <a:xfrm>
                <a:off x="2182368" y="1707166"/>
                <a:ext cx="268225" cy="212181"/>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3F7E45A-1314-C4DA-F4ED-67012C71A34D}"/>
                  </a:ext>
                </a:extLst>
              </p:cNvPr>
              <p:cNvSpPr txBox="1"/>
              <p:nvPr/>
            </p:nvSpPr>
            <p:spPr>
              <a:xfrm>
                <a:off x="1328739" y="1850051"/>
                <a:ext cx="1652397" cy="540500"/>
              </a:xfrm>
              <a:prstGeom prst="rect">
                <a:avLst/>
              </a:prstGeom>
              <a:noFill/>
            </p:spPr>
            <p:txBody>
              <a:bodyPr wrap="square" rtlCol="0">
                <a:spAutoFit/>
              </a:bodyPr>
              <a:lstStyle/>
              <a:p>
                <a:pPr algn="ctr"/>
                <a:r>
                  <a:rPr lang="en-BE" dirty="0">
                    <a:solidFill>
                      <a:srgbClr val="145113"/>
                    </a:solidFill>
                  </a:rPr>
                  <a:t>TV Viewer</a:t>
                </a:r>
              </a:p>
            </p:txBody>
          </p:sp>
        </p:grpSp>
      </p:grpSp>
      <p:sp>
        <p:nvSpPr>
          <p:cNvPr id="36" name="TextBox 35">
            <a:extLst>
              <a:ext uri="{FF2B5EF4-FFF2-40B4-BE49-F238E27FC236}">
                <a16:creationId xmlns:a16="http://schemas.microsoft.com/office/drawing/2014/main" id="{7AC1B7F3-8BE4-6D93-BEF4-A6197BD7D597}"/>
              </a:ext>
            </a:extLst>
          </p:cNvPr>
          <p:cNvSpPr txBox="1"/>
          <p:nvPr/>
        </p:nvSpPr>
        <p:spPr>
          <a:xfrm>
            <a:off x="535807" y="53906"/>
            <a:ext cx="5727632" cy="461665"/>
          </a:xfrm>
          <a:prstGeom prst="rect">
            <a:avLst/>
          </a:prstGeom>
          <a:noFill/>
        </p:spPr>
        <p:txBody>
          <a:bodyPr wrap="square" rtlCol="0">
            <a:spAutoFit/>
          </a:bodyPr>
          <a:lstStyle/>
          <a:p>
            <a:r>
              <a:rPr lang="en-BE" sz="2400" dirty="0"/>
              <a:t>Changing the TV Channel</a:t>
            </a:r>
            <a:endParaRPr lang="en-BE" sz="24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gtEl>
                                        <p:attrNameLst>
                                          <p:attrName>style.visibility</p:attrName>
                                        </p:attrNameLst>
                                      </p:cBhvr>
                                      <p:to>
                                        <p:strVal val="visible"/>
                                      </p:to>
                                    </p:set>
                                    <p:animEffect transition="in" filter="fade">
                                      <p:cBhvr>
                                        <p:cTn id="17" dur="500"/>
                                        <p:tgtEl>
                                          <p:spTgt spid="564"/>
                                        </p:tgtEl>
                                      </p:cBhvr>
                                    </p:animEffect>
                                  </p:childTnLst>
                                </p:cTn>
                              </p:par>
                              <p:par>
                                <p:cTn id="18" presetID="10" presetClass="entr" presetSubtype="0" fill="hold" nodeType="withEffect">
                                  <p:stCondLst>
                                    <p:cond delay="0"/>
                                  </p:stCondLst>
                                  <p:childTnLst>
                                    <p:set>
                                      <p:cBhvr>
                                        <p:cTn id="19" dur="1" fill="hold">
                                          <p:stCondLst>
                                            <p:cond delay="0"/>
                                          </p:stCondLst>
                                        </p:cTn>
                                        <p:tgtEl>
                                          <p:spTgt spid="566"/>
                                        </p:tgtEl>
                                        <p:attrNameLst>
                                          <p:attrName>style.visibility</p:attrName>
                                        </p:attrNameLst>
                                      </p:cBhvr>
                                      <p:to>
                                        <p:strVal val="visible"/>
                                      </p:to>
                                    </p:set>
                                    <p:animEffect transition="in" filter="fade">
                                      <p:cBhvr>
                                        <p:cTn id="20" dur="500"/>
                                        <p:tgtEl>
                                          <p:spTgt spid="566"/>
                                        </p:tgtEl>
                                      </p:cBhvr>
                                    </p:animEffect>
                                  </p:childTnLst>
                                </p:cTn>
                              </p:par>
                              <p:par>
                                <p:cTn id="21" presetID="10" presetClass="entr" presetSubtype="0" fill="hold" nodeType="withEffect">
                                  <p:stCondLst>
                                    <p:cond delay="0"/>
                                  </p:stCondLst>
                                  <p:childTnLst>
                                    <p:set>
                                      <p:cBhvr>
                                        <p:cTn id="22" dur="1" fill="hold">
                                          <p:stCondLst>
                                            <p:cond delay="0"/>
                                          </p:stCondLst>
                                        </p:cTn>
                                        <p:tgtEl>
                                          <p:spTgt spid="565"/>
                                        </p:tgtEl>
                                        <p:attrNameLst>
                                          <p:attrName>style.visibility</p:attrName>
                                        </p:attrNameLst>
                                      </p:cBhvr>
                                      <p:to>
                                        <p:strVal val="visible"/>
                                      </p:to>
                                    </p:set>
                                    <p:animEffect transition="in" filter="fade">
                                      <p:cBhvr>
                                        <p:cTn id="23" dur="500"/>
                                        <p:tgtEl>
                                          <p:spTgt spid="5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fade">
                                      <p:cBhvr>
                                        <p:cTn id="28" dur="500"/>
                                        <p:tgtEl>
                                          <p:spTgt spid="567"/>
                                        </p:tgtEl>
                                      </p:cBhvr>
                                    </p:animEffect>
                                  </p:childTnLst>
                                </p:cTn>
                              </p:par>
                              <p:par>
                                <p:cTn id="29" presetID="10" presetClass="entr" presetSubtype="0" fill="hold" nodeType="withEffect">
                                  <p:stCondLst>
                                    <p:cond delay="0"/>
                                  </p:stCondLst>
                                  <p:childTnLst>
                                    <p:set>
                                      <p:cBhvr>
                                        <p:cTn id="30" dur="1" fill="hold">
                                          <p:stCondLst>
                                            <p:cond delay="0"/>
                                          </p:stCondLst>
                                        </p:cTn>
                                        <p:tgtEl>
                                          <p:spTgt spid="568"/>
                                        </p:tgtEl>
                                        <p:attrNameLst>
                                          <p:attrName>style.visibility</p:attrName>
                                        </p:attrNameLst>
                                      </p:cBhvr>
                                      <p:to>
                                        <p:strVal val="visible"/>
                                      </p:to>
                                    </p:set>
                                    <p:animEffect transition="in" filter="fade">
                                      <p:cBhvr>
                                        <p:cTn id="31" dur="500"/>
                                        <p:tgtEl>
                                          <p:spTgt spid="5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69"/>
                                        </p:tgtEl>
                                        <p:attrNameLst>
                                          <p:attrName>style.visibility</p:attrName>
                                        </p:attrNameLst>
                                      </p:cBhvr>
                                      <p:to>
                                        <p:strVal val="visible"/>
                                      </p:to>
                                    </p:set>
                                    <p:animEffect transition="in" filter="fade">
                                      <p:cBhvr>
                                        <p:cTn id="36" dur="500"/>
                                        <p:tgtEl>
                                          <p:spTgt spid="56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72"/>
                                        </p:tgtEl>
                                        <p:attrNameLst>
                                          <p:attrName>style.visibility</p:attrName>
                                        </p:attrNameLst>
                                      </p:cBhvr>
                                      <p:to>
                                        <p:strVal val="visible"/>
                                      </p:to>
                                    </p:set>
                                    <p:animEffect transition="in" filter="fade">
                                      <p:cBhvr>
                                        <p:cTn id="41" dur="500"/>
                                        <p:tgtEl>
                                          <p:spTgt spid="5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75"/>
                                        </p:tgtEl>
                                        <p:attrNameLst>
                                          <p:attrName>style.visibility</p:attrName>
                                        </p:attrNameLst>
                                      </p:cBhvr>
                                      <p:to>
                                        <p:strVal val="visible"/>
                                      </p:to>
                                    </p:set>
                                    <p:animEffect transition="in" filter="fade">
                                      <p:cBhvr>
                                        <p:cTn id="46" dur="500"/>
                                        <p:tgtEl>
                                          <p:spTgt spid="5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6"/>
                                        </p:tgtEl>
                                        <p:attrNameLst>
                                          <p:attrName>style.visibility</p:attrName>
                                        </p:attrNameLst>
                                      </p:cBhvr>
                                      <p:to>
                                        <p:strVal val="visible"/>
                                      </p:to>
                                    </p:set>
                                    <p:animEffect transition="in" filter="fade">
                                      <p:cBhvr>
                                        <p:cTn id="51"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25" name="Group 24">
            <a:extLst>
              <a:ext uri="{FF2B5EF4-FFF2-40B4-BE49-F238E27FC236}">
                <a16:creationId xmlns:a16="http://schemas.microsoft.com/office/drawing/2014/main" id="{231601F7-E169-BB23-C1A1-4BEDB00DC6D4}"/>
              </a:ext>
            </a:extLst>
          </p:cNvPr>
          <p:cNvGrpSpPr/>
          <p:nvPr/>
        </p:nvGrpSpPr>
        <p:grpSpPr>
          <a:xfrm>
            <a:off x="757240" y="2254737"/>
            <a:ext cx="10758486" cy="4300536"/>
            <a:chOff x="757240" y="2254737"/>
            <a:chExt cx="10758486" cy="4300536"/>
          </a:xfrm>
        </p:grpSpPr>
        <p:grpSp>
          <p:nvGrpSpPr>
            <p:cNvPr id="24" name="Group 23">
              <a:extLst>
                <a:ext uri="{FF2B5EF4-FFF2-40B4-BE49-F238E27FC236}">
                  <a16:creationId xmlns:a16="http://schemas.microsoft.com/office/drawing/2014/main" id="{ADB7A5B9-72A4-59FB-14A5-1DD8682D7EA9}"/>
                </a:ext>
              </a:extLst>
            </p:cNvPr>
            <p:cNvGrpSpPr/>
            <p:nvPr/>
          </p:nvGrpSpPr>
          <p:grpSpPr>
            <a:xfrm>
              <a:off x="757240" y="2254737"/>
              <a:ext cx="10758486" cy="4300536"/>
              <a:chOff x="757240" y="2254737"/>
              <a:chExt cx="10758486" cy="4300536"/>
            </a:xfrm>
          </p:grpSpPr>
          <p:sp>
            <p:nvSpPr>
              <p:cNvPr id="585" name="Google Shape;585;p43"/>
              <p:cNvSpPr/>
              <p:nvPr/>
            </p:nvSpPr>
            <p:spPr>
              <a:xfrm>
                <a:off x="757240" y="2254737"/>
                <a:ext cx="10758486" cy="4300536"/>
              </a:xfrm>
              <a:prstGeom prst="rect">
                <a:avLst/>
              </a:prstGeom>
              <a:solidFill>
                <a:srgbClr val="BEF0CD"/>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04" name="Google Shape;604;p43"/>
              <p:cNvCxnSpPr>
                <a:cxnSpLocks/>
              </p:cNvCxnSpPr>
              <p:nvPr/>
            </p:nvCxnSpPr>
            <p:spPr>
              <a:xfrm>
                <a:off x="757240" y="2898575"/>
                <a:ext cx="1081084" cy="0"/>
              </a:xfrm>
              <a:prstGeom prst="straightConnector1">
                <a:avLst/>
              </a:prstGeom>
              <a:noFill/>
              <a:ln w="12700" cap="flat" cmpd="sng">
                <a:solidFill>
                  <a:schemeClr val="dk1"/>
                </a:solidFill>
                <a:prstDash val="solid"/>
                <a:miter lim="800000"/>
                <a:headEnd type="none" w="sm" len="sm"/>
                <a:tailEnd type="none" w="sm" len="sm"/>
              </a:ln>
            </p:spPr>
          </p:cxnSp>
          <p:cxnSp>
            <p:nvCxnSpPr>
              <p:cNvPr id="605" name="Google Shape;605;p43"/>
              <p:cNvCxnSpPr>
                <a:cxnSpLocks/>
              </p:cNvCxnSpPr>
              <p:nvPr/>
            </p:nvCxnSpPr>
            <p:spPr>
              <a:xfrm rot="10800000">
                <a:off x="2138363" y="2254737"/>
                <a:ext cx="0" cy="442914"/>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3"/>
              <p:cNvCxnSpPr>
                <a:cxnSpLocks/>
              </p:cNvCxnSpPr>
              <p:nvPr/>
            </p:nvCxnSpPr>
            <p:spPr>
              <a:xfrm rot="10800000" flipH="1">
                <a:off x="1838325" y="2671765"/>
                <a:ext cx="300038" cy="226810"/>
              </a:xfrm>
              <a:prstGeom prst="straightConnector1">
                <a:avLst/>
              </a:prstGeom>
              <a:noFill/>
              <a:ln w="12700" cap="flat" cmpd="sng">
                <a:solidFill>
                  <a:schemeClr val="dk1"/>
                </a:solidFill>
                <a:prstDash val="solid"/>
                <a:miter lim="800000"/>
                <a:headEnd type="none" w="sm" len="sm"/>
                <a:tailEnd type="none" w="sm" len="sm"/>
              </a:ln>
            </p:spPr>
          </p:cxnSp>
        </p:grpSp>
        <p:sp>
          <p:nvSpPr>
            <p:cNvPr id="607" name="Google Shape;607;p43"/>
            <p:cNvSpPr txBox="1"/>
            <p:nvPr/>
          </p:nvSpPr>
          <p:spPr>
            <a:xfrm>
              <a:off x="1102326" y="2356013"/>
              <a:ext cx="8026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alt</a:t>
              </a:r>
              <a:endParaRPr sz="2400" dirty="0">
                <a:solidFill>
                  <a:schemeClr val="dk1"/>
                </a:solidFill>
                <a:latin typeface="Calibri"/>
                <a:ea typeface="Calibri"/>
                <a:cs typeface="Calibri"/>
                <a:sym typeface="Calibri"/>
              </a:endParaRPr>
            </a:p>
          </p:txBody>
        </p:sp>
      </p:grpSp>
      <p:sp>
        <p:nvSpPr>
          <p:cNvPr id="587" name="Google Shape;587;p43"/>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88" name="Google Shape;588;p43"/>
          <p:cNvGrpSpPr/>
          <p:nvPr/>
        </p:nvGrpSpPr>
        <p:grpSpPr>
          <a:xfrm>
            <a:off x="600076" y="485775"/>
            <a:ext cx="3186112" cy="728663"/>
            <a:chOff x="600076" y="485775"/>
            <a:chExt cx="3186112" cy="728663"/>
          </a:xfrm>
        </p:grpSpPr>
        <p:cxnSp>
          <p:nvCxnSpPr>
            <p:cNvPr id="589" name="Google Shape;589;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90" name="Google Shape;590;p43"/>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91" name="Google Shape;591;p43"/>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92" name="Google Shape;592;p43"/>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alibri"/>
                <a:ea typeface="Calibri"/>
                <a:cs typeface="Calibri"/>
                <a:sym typeface="Calibri"/>
              </a:rPr>
              <a:t>Change TV Channel</a:t>
            </a:r>
            <a:endParaRPr sz="2400" b="1" dirty="0">
              <a:solidFill>
                <a:schemeClr val="dk1"/>
              </a:solidFill>
              <a:latin typeface="Calibri"/>
              <a:ea typeface="Calibri"/>
              <a:cs typeface="Calibri"/>
              <a:sym typeface="Calibri"/>
            </a:endParaRPr>
          </a:p>
        </p:txBody>
      </p:sp>
      <p:grpSp>
        <p:nvGrpSpPr>
          <p:cNvPr id="595" name="Google Shape;595;p43"/>
          <p:cNvGrpSpPr/>
          <p:nvPr/>
        </p:nvGrpSpPr>
        <p:grpSpPr>
          <a:xfrm>
            <a:off x="2657476" y="2637115"/>
            <a:ext cx="2905936" cy="370405"/>
            <a:chOff x="2657476" y="2637115"/>
            <a:chExt cx="2905936" cy="370405"/>
          </a:xfrm>
        </p:grpSpPr>
        <p:cxnSp>
          <p:nvCxnSpPr>
            <p:cNvPr id="596" name="Google Shape;596;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97" name="Google Shape;597;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98" name="Google Shape;598;p43"/>
          <p:cNvGrpSpPr/>
          <p:nvPr/>
        </p:nvGrpSpPr>
        <p:grpSpPr>
          <a:xfrm>
            <a:off x="5849118" y="2898575"/>
            <a:ext cx="3537788" cy="370405"/>
            <a:chOff x="5849121" y="3243264"/>
            <a:chExt cx="3537788" cy="370405"/>
          </a:xfrm>
        </p:grpSpPr>
        <p:cxnSp>
          <p:nvCxnSpPr>
            <p:cNvPr id="599" name="Google Shape;59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00" name="Google Shape;60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grpSp>
        <p:nvGrpSpPr>
          <p:cNvPr id="601" name="Google Shape;601;p43"/>
          <p:cNvGrpSpPr/>
          <p:nvPr/>
        </p:nvGrpSpPr>
        <p:grpSpPr>
          <a:xfrm>
            <a:off x="2644770" y="3418997"/>
            <a:ext cx="6742136" cy="369332"/>
            <a:chOff x="2644771" y="4261603"/>
            <a:chExt cx="6742136" cy="369332"/>
          </a:xfrm>
        </p:grpSpPr>
        <p:cxnSp>
          <p:nvCxnSpPr>
            <p:cNvPr id="602" name="Google Shape;60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03" name="Google Shape;60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608" name="Google Shape;608;p43"/>
          <p:cNvSpPr txBox="1"/>
          <p:nvPr/>
        </p:nvSpPr>
        <p:spPr>
          <a:xfrm>
            <a:off x="2521724" y="2261832"/>
            <a:ext cx="3297279"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1" dirty="0">
                <a:solidFill>
                  <a:srgbClr val="000000"/>
                </a:solidFill>
                <a:latin typeface="Calibri"/>
                <a:ea typeface="Calibri"/>
                <a:cs typeface="Calibri"/>
                <a:sym typeface="Calibri"/>
              </a:rPr>
              <a:t>[ Viewer knows what channel they want]</a:t>
            </a:r>
            <a:endParaRPr sz="1300" b="1" dirty="0"/>
          </a:p>
        </p:txBody>
      </p:sp>
      <p:sp>
        <p:nvSpPr>
          <p:cNvPr id="586" name="Google Shape;586;p43"/>
          <p:cNvSpPr/>
          <p:nvPr/>
        </p:nvSpPr>
        <p:spPr>
          <a:xfrm>
            <a:off x="850106" y="4409666"/>
            <a:ext cx="10570366" cy="1976853"/>
          </a:xfrm>
          <a:prstGeom prst="rect">
            <a:avLst/>
          </a:prstGeom>
          <a:solidFill>
            <a:schemeClr val="lt1"/>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 name="Group 29">
            <a:extLst>
              <a:ext uri="{FF2B5EF4-FFF2-40B4-BE49-F238E27FC236}">
                <a16:creationId xmlns:a16="http://schemas.microsoft.com/office/drawing/2014/main" id="{9A06E58E-92FA-E295-7C6C-9103AC1E6655}"/>
              </a:ext>
            </a:extLst>
          </p:cNvPr>
          <p:cNvGrpSpPr/>
          <p:nvPr/>
        </p:nvGrpSpPr>
        <p:grpSpPr>
          <a:xfrm>
            <a:off x="850106" y="4409666"/>
            <a:ext cx="1424172" cy="590257"/>
            <a:chOff x="850106" y="4409666"/>
            <a:chExt cx="1424172" cy="590257"/>
          </a:xfrm>
        </p:grpSpPr>
        <p:grpSp>
          <p:nvGrpSpPr>
            <p:cNvPr id="610" name="Google Shape;610;p43"/>
            <p:cNvGrpSpPr/>
            <p:nvPr/>
          </p:nvGrpSpPr>
          <p:grpSpPr>
            <a:xfrm>
              <a:off x="850106" y="4409666"/>
              <a:ext cx="1424172" cy="590257"/>
              <a:chOff x="640429" y="500776"/>
              <a:chExt cx="3368138" cy="713662"/>
            </a:xfrm>
          </p:grpSpPr>
          <p:cxnSp>
            <p:nvCxnSpPr>
              <p:cNvPr id="611" name="Google Shape;611;p43"/>
              <p:cNvCxnSpPr>
                <a:cxnSpLocks/>
              </p:cNvCxnSpPr>
              <p:nvPr/>
            </p:nvCxnSpPr>
            <p:spPr>
              <a:xfrm>
                <a:off x="640429" y="1214437"/>
                <a:ext cx="2845721" cy="1"/>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3"/>
              <p:cNvCxnSpPr/>
              <p:nvPr/>
            </p:nvCxnSpPr>
            <p:spPr>
              <a:xfrm rot="10800000" flipH="1">
                <a:off x="3486150" y="771523"/>
                <a:ext cx="522416" cy="442914"/>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3"/>
              <p:cNvCxnSpPr/>
              <p:nvPr/>
            </p:nvCxnSpPr>
            <p:spPr>
              <a:xfrm rot="10800000">
                <a:off x="4008567" y="500776"/>
                <a:ext cx="0" cy="270747"/>
              </a:xfrm>
              <a:prstGeom prst="straightConnector1">
                <a:avLst/>
              </a:prstGeom>
              <a:noFill/>
              <a:ln w="12700" cap="flat" cmpd="sng">
                <a:solidFill>
                  <a:schemeClr val="dk1"/>
                </a:solidFill>
                <a:prstDash val="solid"/>
                <a:miter lim="800000"/>
                <a:headEnd type="none" w="sm" len="sm"/>
                <a:tailEnd type="none" w="sm" len="sm"/>
              </a:ln>
            </p:spPr>
          </p:cxnSp>
        </p:grpSp>
        <p:sp>
          <p:nvSpPr>
            <p:cNvPr id="614" name="Google Shape;614;p43"/>
            <p:cNvSpPr txBox="1"/>
            <p:nvPr/>
          </p:nvSpPr>
          <p:spPr>
            <a:xfrm>
              <a:off x="1036677" y="4469097"/>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loop</a:t>
              </a:r>
              <a:endParaRPr sz="2400" dirty="0">
                <a:solidFill>
                  <a:schemeClr val="dk1"/>
                </a:solidFill>
                <a:latin typeface="Calibri"/>
                <a:ea typeface="Calibri"/>
                <a:cs typeface="Calibri"/>
                <a:sym typeface="Calibri"/>
              </a:endParaRPr>
            </a:p>
          </p:txBody>
        </p:sp>
      </p:grpSp>
      <p:sp>
        <p:nvSpPr>
          <p:cNvPr id="615" name="Google Shape;615;p43"/>
          <p:cNvSpPr txBox="1"/>
          <p:nvPr/>
        </p:nvSpPr>
        <p:spPr>
          <a:xfrm>
            <a:off x="2571655" y="4406153"/>
            <a:ext cx="3106981" cy="2923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300" b="1" dirty="0">
                <a:solidFill>
                  <a:srgbClr val="000000"/>
                </a:solidFill>
                <a:latin typeface="Calibri"/>
                <a:ea typeface="Calibri"/>
                <a:cs typeface="Calibri"/>
                <a:sym typeface="Calibri"/>
              </a:rPr>
              <a:t>[ Viewer does not like the channel ]</a:t>
            </a:r>
            <a:endParaRPr sz="1300" b="1" dirty="0"/>
          </a:p>
        </p:txBody>
      </p:sp>
      <p:cxnSp>
        <p:nvCxnSpPr>
          <p:cNvPr id="616" name="Google Shape;616;p43"/>
          <p:cNvCxnSpPr/>
          <p:nvPr/>
        </p:nvCxnSpPr>
        <p:spPr>
          <a:xfrm>
            <a:off x="757240" y="4050686"/>
            <a:ext cx="10758486" cy="0"/>
          </a:xfrm>
          <a:prstGeom prst="straightConnector1">
            <a:avLst/>
          </a:prstGeom>
          <a:noFill/>
          <a:ln w="28575" cap="flat" cmpd="sng">
            <a:solidFill>
              <a:srgbClr val="166623"/>
            </a:solidFill>
            <a:prstDash val="dash"/>
            <a:miter lim="800000"/>
            <a:headEnd type="none" w="sm" len="sm"/>
            <a:tailEnd type="none" w="sm" len="sm"/>
          </a:ln>
        </p:spPr>
      </p:cxnSp>
      <p:sp>
        <p:nvSpPr>
          <p:cNvPr id="617" name="Google Shape;617;p43"/>
          <p:cNvSpPr txBox="1"/>
          <p:nvPr/>
        </p:nvSpPr>
        <p:spPr>
          <a:xfrm>
            <a:off x="3280766" y="4026629"/>
            <a:ext cx="97849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chemeClr val="dk1"/>
                </a:solidFill>
                <a:latin typeface="Calibri"/>
                <a:ea typeface="Calibri"/>
                <a:cs typeface="Calibri"/>
                <a:sym typeface="Calibri"/>
              </a:rPr>
              <a:t>[ else ]</a:t>
            </a:r>
            <a:endParaRPr sz="2000" dirty="0">
              <a:solidFill>
                <a:schemeClr val="dk1"/>
              </a:solidFill>
              <a:latin typeface="Calibri"/>
              <a:ea typeface="Calibri"/>
              <a:cs typeface="Calibri"/>
              <a:sym typeface="Calibri"/>
            </a:endParaRPr>
          </a:p>
        </p:txBody>
      </p:sp>
      <p:grpSp>
        <p:nvGrpSpPr>
          <p:cNvPr id="618" name="Google Shape;618;p43"/>
          <p:cNvGrpSpPr/>
          <p:nvPr/>
        </p:nvGrpSpPr>
        <p:grpSpPr>
          <a:xfrm>
            <a:off x="5835642" y="5107835"/>
            <a:ext cx="3537788" cy="370405"/>
            <a:chOff x="5849121" y="3243264"/>
            <a:chExt cx="3537788" cy="370405"/>
          </a:xfrm>
        </p:grpSpPr>
        <p:cxnSp>
          <p:nvCxnSpPr>
            <p:cNvPr id="619" name="Google Shape;61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20" name="Google Shape;62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up/down</a:t>
              </a:r>
              <a:endParaRPr/>
            </a:p>
          </p:txBody>
        </p:sp>
      </p:grpSp>
      <p:grpSp>
        <p:nvGrpSpPr>
          <p:cNvPr id="621" name="Google Shape;621;p43"/>
          <p:cNvGrpSpPr/>
          <p:nvPr/>
        </p:nvGrpSpPr>
        <p:grpSpPr>
          <a:xfrm>
            <a:off x="2631294" y="5628257"/>
            <a:ext cx="6742136" cy="369332"/>
            <a:chOff x="2644771" y="4261603"/>
            <a:chExt cx="6742136" cy="369332"/>
          </a:xfrm>
        </p:grpSpPr>
        <p:cxnSp>
          <p:nvCxnSpPr>
            <p:cNvPr id="622" name="Google Shape;62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23" name="Google Shape;623;p43"/>
            <p:cNvSpPr txBox="1"/>
            <p:nvPr/>
          </p:nvSpPr>
          <p:spPr>
            <a:xfrm>
              <a:off x="5990247"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rgbClr val="166623"/>
                  </a:solidFill>
                  <a:latin typeface="Calibri"/>
                  <a:ea typeface="Calibri"/>
                  <a:cs typeface="Calibri"/>
                  <a:sym typeface="Calibri"/>
                </a:rPr>
                <a:t>Show change of channel</a:t>
              </a:r>
              <a:endParaRPr dirty="0"/>
            </a:p>
          </p:txBody>
        </p:sp>
      </p:grpSp>
      <p:grpSp>
        <p:nvGrpSpPr>
          <p:cNvPr id="624" name="Google Shape;624;p43"/>
          <p:cNvGrpSpPr/>
          <p:nvPr/>
        </p:nvGrpSpPr>
        <p:grpSpPr>
          <a:xfrm>
            <a:off x="2644000" y="4846375"/>
            <a:ext cx="2905936" cy="370405"/>
            <a:chOff x="2657476" y="2637115"/>
            <a:chExt cx="2905936" cy="370405"/>
          </a:xfrm>
        </p:grpSpPr>
        <p:cxnSp>
          <p:nvCxnSpPr>
            <p:cNvPr id="625" name="Google Shape;625;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626" name="Google Shape;626;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     Press up/down</a:t>
              </a:r>
              <a:endParaRPr/>
            </a:p>
          </p:txBody>
        </p:sp>
      </p:grpSp>
      <p:cxnSp>
        <p:nvCxnSpPr>
          <p:cNvPr id="627" name="Google Shape;627;p43"/>
          <p:cNvCxnSpPr/>
          <p:nvPr/>
        </p:nvCxnSpPr>
        <p:spPr>
          <a:xfrm>
            <a:off x="9529763" y="2123875"/>
            <a:ext cx="0"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8" name="Google Shape;628;p43"/>
          <p:cNvCxnSpPr/>
          <p:nvPr/>
        </p:nvCxnSpPr>
        <p:spPr>
          <a:xfrm flipH="1">
            <a:off x="5701549" y="2123875"/>
            <a:ext cx="4719"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9" name="Google Shape;629;p43"/>
          <p:cNvCxnSpPr/>
          <p:nvPr/>
        </p:nvCxnSpPr>
        <p:spPr>
          <a:xfrm flipH="1">
            <a:off x="2508248" y="2235487"/>
            <a:ext cx="1" cy="4412148"/>
          </a:xfrm>
          <a:prstGeom prst="straightConnector1">
            <a:avLst/>
          </a:prstGeom>
          <a:noFill/>
          <a:ln w="28575" cap="flat" cmpd="sng">
            <a:solidFill>
              <a:srgbClr val="166623"/>
            </a:solidFill>
            <a:prstDash val="dash"/>
            <a:miter lim="800000"/>
            <a:headEnd type="none" w="sm" len="sm"/>
            <a:tailEnd type="none" w="sm" len="sm"/>
          </a:ln>
        </p:spPr>
      </p:cxnSp>
      <p:sp>
        <p:nvSpPr>
          <p:cNvPr id="630" name="Google Shape;630;p43"/>
          <p:cNvSpPr/>
          <p:nvPr/>
        </p:nvSpPr>
        <p:spPr>
          <a:xfrm>
            <a:off x="2371725" y="280035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3"/>
          <p:cNvSpPr/>
          <p:nvPr/>
        </p:nvSpPr>
        <p:spPr>
          <a:xfrm>
            <a:off x="2358249" y="500961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3"/>
          <p:cNvSpPr/>
          <p:nvPr/>
        </p:nvSpPr>
        <p:spPr>
          <a:xfrm>
            <a:off x="5549936" y="521678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3"/>
          <p:cNvSpPr/>
          <p:nvPr/>
        </p:nvSpPr>
        <p:spPr>
          <a:xfrm>
            <a:off x="9384568" y="547716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3"/>
          <p:cNvSpPr/>
          <p:nvPr/>
        </p:nvSpPr>
        <p:spPr>
          <a:xfrm>
            <a:off x="5563412" y="300752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3"/>
          <p:cNvSpPr/>
          <p:nvPr/>
        </p:nvSpPr>
        <p:spPr>
          <a:xfrm>
            <a:off x="9398044" y="326790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BF57671C-38AD-8B70-E0D6-1FA16206954E}"/>
              </a:ext>
            </a:extLst>
          </p:cNvPr>
          <p:cNvGrpSpPr/>
          <p:nvPr/>
        </p:nvGrpSpPr>
        <p:grpSpPr>
          <a:xfrm>
            <a:off x="1882868" y="1557137"/>
            <a:ext cx="8426264" cy="740405"/>
            <a:chOff x="1882868" y="1769791"/>
            <a:chExt cx="8426264" cy="740405"/>
          </a:xfrm>
        </p:grpSpPr>
        <p:sp>
          <p:nvSpPr>
            <p:cNvPr id="3" name="Rectangle 2" descr="Ffff">
              <a:extLst>
                <a:ext uri="{FF2B5EF4-FFF2-40B4-BE49-F238E27FC236}">
                  <a16:creationId xmlns:a16="http://schemas.microsoft.com/office/drawing/2014/main" id="{01F100CA-76AE-23F2-052E-F8A582A60AAF}"/>
                </a:ext>
              </a:extLst>
            </p:cNvPr>
            <p:cNvSpPr/>
            <p:nvPr/>
          </p:nvSpPr>
          <p:spPr>
            <a:xfrm>
              <a:off x="4917632" y="188399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Remote</a:t>
              </a:r>
            </a:p>
          </p:txBody>
        </p:sp>
        <p:sp>
          <p:nvSpPr>
            <p:cNvPr id="4" name="Rectangle 3" descr="Ffff">
              <a:extLst>
                <a:ext uri="{FF2B5EF4-FFF2-40B4-BE49-F238E27FC236}">
                  <a16:creationId xmlns:a16="http://schemas.microsoft.com/office/drawing/2014/main" id="{034D8893-6995-C03F-D47D-6ED28A990A50}"/>
                </a:ext>
              </a:extLst>
            </p:cNvPr>
            <p:cNvSpPr/>
            <p:nvPr/>
          </p:nvSpPr>
          <p:spPr>
            <a:xfrm>
              <a:off x="8731865" y="1869040"/>
              <a:ext cx="1577267" cy="442913"/>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u="sng" dirty="0">
                  <a:solidFill>
                    <a:schemeClr val="bg1"/>
                  </a:solidFill>
                </a:rPr>
                <a:t>:   Television</a:t>
              </a:r>
            </a:p>
          </p:txBody>
        </p:sp>
        <p:grpSp>
          <p:nvGrpSpPr>
            <p:cNvPr id="5" name="Group 4">
              <a:extLst>
                <a:ext uri="{FF2B5EF4-FFF2-40B4-BE49-F238E27FC236}">
                  <a16:creationId xmlns:a16="http://schemas.microsoft.com/office/drawing/2014/main" id="{D1D36E78-0766-81EA-30BC-64B2AE6412BD}"/>
                </a:ext>
              </a:extLst>
            </p:cNvPr>
            <p:cNvGrpSpPr/>
            <p:nvPr/>
          </p:nvGrpSpPr>
          <p:grpSpPr>
            <a:xfrm>
              <a:off x="1882868" y="1769791"/>
              <a:ext cx="1120066" cy="740405"/>
              <a:chOff x="1328739" y="1090295"/>
              <a:chExt cx="1652397" cy="1300256"/>
            </a:xfrm>
          </p:grpSpPr>
          <p:sp>
            <p:nvSpPr>
              <p:cNvPr id="6" name="Oval 5">
                <a:extLst>
                  <a:ext uri="{FF2B5EF4-FFF2-40B4-BE49-F238E27FC236}">
                    <a16:creationId xmlns:a16="http://schemas.microsoft.com/office/drawing/2014/main" id="{A1BC2BAE-0269-DC35-87B5-75BD2429FEAD}"/>
                  </a:ext>
                </a:extLst>
              </p:cNvPr>
              <p:cNvSpPr/>
              <p:nvPr/>
            </p:nvSpPr>
            <p:spPr>
              <a:xfrm>
                <a:off x="1997674" y="1090295"/>
                <a:ext cx="369387" cy="348590"/>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7" name="Straight Connector 6">
                <a:extLst>
                  <a:ext uri="{FF2B5EF4-FFF2-40B4-BE49-F238E27FC236}">
                    <a16:creationId xmlns:a16="http://schemas.microsoft.com/office/drawing/2014/main" id="{985583A0-8F30-2D67-FC54-EB4DBA70F67E}"/>
                  </a:ext>
                </a:extLst>
              </p:cNvPr>
              <p:cNvCxnSpPr>
                <a:cxnSpLocks/>
                <a:stCxn id="6" idx="4"/>
              </p:cNvCxnSpPr>
              <p:nvPr/>
            </p:nvCxnSpPr>
            <p:spPr>
              <a:xfrm>
                <a:off x="2182368" y="1438885"/>
                <a:ext cx="0" cy="26860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A37D8E-B458-D77B-ECC6-939D037B908A}"/>
                  </a:ext>
                </a:extLst>
              </p:cNvPr>
              <p:cNvCxnSpPr/>
              <p:nvPr/>
            </p:nvCxnSpPr>
            <p:spPr>
              <a:xfrm>
                <a:off x="1997674" y="1561053"/>
                <a:ext cx="369387" cy="9684"/>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C07A67-CF90-4F33-5D92-717CDC3AD632}"/>
                  </a:ext>
                </a:extLst>
              </p:cNvPr>
              <p:cNvCxnSpPr/>
              <p:nvPr/>
            </p:nvCxnSpPr>
            <p:spPr>
              <a:xfrm flipH="1">
                <a:off x="1914143" y="1707490"/>
                <a:ext cx="268225" cy="19939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D02ECE-8F89-E524-D95F-4D6E0441E755}"/>
                  </a:ext>
                </a:extLst>
              </p:cNvPr>
              <p:cNvCxnSpPr>
                <a:cxnSpLocks/>
              </p:cNvCxnSpPr>
              <p:nvPr/>
            </p:nvCxnSpPr>
            <p:spPr>
              <a:xfrm>
                <a:off x="2182368" y="1707166"/>
                <a:ext cx="268225" cy="212181"/>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FC4173-754E-5BE3-19F5-04E693C778F7}"/>
                  </a:ext>
                </a:extLst>
              </p:cNvPr>
              <p:cNvSpPr txBox="1"/>
              <p:nvPr/>
            </p:nvSpPr>
            <p:spPr>
              <a:xfrm>
                <a:off x="1328739" y="1850051"/>
                <a:ext cx="1652397" cy="540500"/>
              </a:xfrm>
              <a:prstGeom prst="rect">
                <a:avLst/>
              </a:prstGeom>
              <a:noFill/>
            </p:spPr>
            <p:txBody>
              <a:bodyPr wrap="square" rtlCol="0">
                <a:spAutoFit/>
              </a:bodyPr>
              <a:lstStyle/>
              <a:p>
                <a:pPr algn="ctr"/>
                <a:r>
                  <a:rPr lang="en-BE" dirty="0">
                    <a:solidFill>
                      <a:srgbClr val="145113"/>
                    </a:solidFill>
                  </a:rPr>
                  <a:t>TV Viewer</a:t>
                </a:r>
              </a:p>
            </p:txBody>
          </p:sp>
        </p:grpSp>
      </p:grpSp>
      <p:sp>
        <p:nvSpPr>
          <p:cNvPr id="31" name="TextBox 30">
            <a:extLst>
              <a:ext uri="{FF2B5EF4-FFF2-40B4-BE49-F238E27FC236}">
                <a16:creationId xmlns:a16="http://schemas.microsoft.com/office/drawing/2014/main" id="{A17173C4-2601-AC45-8A6B-89B6E4E9150D}"/>
              </a:ext>
            </a:extLst>
          </p:cNvPr>
          <p:cNvSpPr txBox="1"/>
          <p:nvPr/>
        </p:nvSpPr>
        <p:spPr>
          <a:xfrm>
            <a:off x="535806" y="53906"/>
            <a:ext cx="8657539" cy="461665"/>
          </a:xfrm>
          <a:prstGeom prst="rect">
            <a:avLst/>
          </a:prstGeom>
          <a:noFill/>
        </p:spPr>
        <p:txBody>
          <a:bodyPr wrap="square" rtlCol="0">
            <a:spAutoFit/>
          </a:bodyPr>
          <a:lstStyle/>
          <a:p>
            <a:r>
              <a:rPr lang="en-BE" sz="2400" dirty="0"/>
              <a:t>Changing the TV Channel – </a:t>
            </a:r>
            <a:r>
              <a:rPr lang="en-BE" sz="2400" dirty="0">
                <a:solidFill>
                  <a:srgbClr val="C00000"/>
                </a:solidFill>
              </a:rPr>
              <a:t>Alternative provcesses and loops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dissolve">
                                      <p:cBhvr>
                                        <p:cTn id="7" dur="500"/>
                                        <p:tgtEl>
                                          <p:spTgt spid="6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616"/>
                                        </p:tgtEl>
                                        <p:attrNameLst>
                                          <p:attrName>style.visibility</p:attrName>
                                        </p:attrNameLst>
                                      </p:cBhvr>
                                      <p:to>
                                        <p:strVal val="visible"/>
                                      </p:to>
                                    </p:set>
                                    <p:animEffect transition="in" filter="dissolve">
                                      <p:cBhvr>
                                        <p:cTn id="15" dur="500"/>
                                        <p:tgtEl>
                                          <p:spTgt spid="6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7"/>
                                        </p:tgtEl>
                                        <p:attrNameLst>
                                          <p:attrName>style.visibility</p:attrName>
                                        </p:attrNameLst>
                                      </p:cBhvr>
                                      <p:to>
                                        <p:strVal val="visible"/>
                                      </p:to>
                                    </p:set>
                                    <p:animEffect transition="in" filter="fade">
                                      <p:cBhvr>
                                        <p:cTn id="20" dur="500"/>
                                        <p:tgtEl>
                                          <p:spTgt spid="617"/>
                                        </p:tgtEl>
                                      </p:cBhvr>
                                    </p:animEffect>
                                  </p:childTnLst>
                                </p:cTn>
                              </p:par>
                              <p:par>
                                <p:cTn id="21" presetID="1" presetClass="entr" presetSubtype="0" fill="hold" nodeType="withEffect">
                                  <p:stCondLst>
                                    <p:cond delay="0"/>
                                  </p:stCondLst>
                                  <p:childTnLst>
                                    <p:set>
                                      <p:cBhvr>
                                        <p:cTn id="22" dur="1" fill="hold">
                                          <p:stCondLst>
                                            <p:cond delay="0"/>
                                          </p:stCondLst>
                                        </p:cTn>
                                        <p:tgtEl>
                                          <p:spTgt spid="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6"/>
                                        </p:tgtEl>
                                        <p:attrNameLst>
                                          <p:attrName>style.visibility</p:attrName>
                                        </p:attrNameLst>
                                      </p:cBhvr>
                                      <p:to>
                                        <p:strVal val="visible"/>
                                      </p:to>
                                    </p:set>
                                    <p:animEffect transition="in" filter="dissolve">
                                      <p:cBhvr>
                                        <p:cTn id="27" dur="500"/>
                                        <p:tgtEl>
                                          <p:spTgt spid="5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1"/>
                                        </p:tgtEl>
                                        <p:attrNameLst>
                                          <p:attrName>style.visibility</p:attrName>
                                        </p:attrNameLst>
                                      </p:cBhvr>
                                      <p:to>
                                        <p:strVal val="visible"/>
                                      </p:to>
                                    </p:set>
                                    <p:animEffect transition="in" filter="fade">
                                      <p:cBhvr>
                                        <p:cTn id="32" dur="500"/>
                                        <p:tgtEl>
                                          <p:spTgt spid="631"/>
                                        </p:tgtEl>
                                      </p:cBhvr>
                                    </p:animEffect>
                                  </p:childTnLst>
                                </p:cTn>
                              </p:par>
                              <p:par>
                                <p:cTn id="33" presetID="10" presetClass="entr" presetSubtype="0"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animEffect transition="in" filter="fade">
                                      <p:cBhvr>
                                        <p:cTn id="35" dur="500"/>
                                        <p:tgtEl>
                                          <p:spTgt spid="624"/>
                                        </p:tgtEl>
                                      </p:cBhvr>
                                    </p:animEffect>
                                  </p:childTnLst>
                                </p:cTn>
                              </p:par>
                              <p:par>
                                <p:cTn id="36" presetID="10" presetClass="entr" presetSubtype="0" fill="hold" nodeType="withEffect">
                                  <p:stCondLst>
                                    <p:cond delay="0"/>
                                  </p:stCondLst>
                                  <p:childTnLst>
                                    <p:set>
                                      <p:cBhvr>
                                        <p:cTn id="37" dur="1" fill="hold">
                                          <p:stCondLst>
                                            <p:cond delay="0"/>
                                          </p:stCondLst>
                                        </p:cTn>
                                        <p:tgtEl>
                                          <p:spTgt spid="632"/>
                                        </p:tgtEl>
                                        <p:attrNameLst>
                                          <p:attrName>style.visibility</p:attrName>
                                        </p:attrNameLst>
                                      </p:cBhvr>
                                      <p:to>
                                        <p:strVal val="visible"/>
                                      </p:to>
                                    </p:set>
                                    <p:animEffect transition="in" filter="fade">
                                      <p:cBhvr>
                                        <p:cTn id="38" dur="500"/>
                                        <p:tgtEl>
                                          <p:spTgt spid="6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18"/>
                                        </p:tgtEl>
                                        <p:attrNameLst>
                                          <p:attrName>style.visibility</p:attrName>
                                        </p:attrNameLst>
                                      </p:cBhvr>
                                      <p:to>
                                        <p:strVal val="visible"/>
                                      </p:to>
                                    </p:set>
                                    <p:animEffect transition="in" filter="fade">
                                      <p:cBhvr>
                                        <p:cTn id="43" dur="500"/>
                                        <p:tgtEl>
                                          <p:spTgt spid="618"/>
                                        </p:tgtEl>
                                      </p:cBhvr>
                                    </p:animEffect>
                                  </p:childTnLst>
                                </p:cTn>
                              </p:par>
                              <p:par>
                                <p:cTn id="44" presetID="10" presetClass="entr" presetSubtype="0" fill="hold" nodeType="withEffect">
                                  <p:stCondLst>
                                    <p:cond delay="0"/>
                                  </p:stCondLst>
                                  <p:childTnLst>
                                    <p:set>
                                      <p:cBhvr>
                                        <p:cTn id="45" dur="1" fill="hold">
                                          <p:stCondLst>
                                            <p:cond delay="0"/>
                                          </p:stCondLst>
                                        </p:cTn>
                                        <p:tgtEl>
                                          <p:spTgt spid="633"/>
                                        </p:tgtEl>
                                        <p:attrNameLst>
                                          <p:attrName>style.visibility</p:attrName>
                                        </p:attrNameLst>
                                      </p:cBhvr>
                                      <p:to>
                                        <p:strVal val="visible"/>
                                      </p:to>
                                    </p:set>
                                    <p:animEffect transition="in" filter="fade">
                                      <p:cBhvr>
                                        <p:cTn id="46" dur="500"/>
                                        <p:tgtEl>
                                          <p:spTgt spid="6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21"/>
                                        </p:tgtEl>
                                        <p:attrNameLst>
                                          <p:attrName>style.visibility</p:attrName>
                                        </p:attrNameLst>
                                      </p:cBhvr>
                                      <p:to>
                                        <p:strVal val="visible"/>
                                      </p:to>
                                    </p:set>
                                    <p:animEffect transition="in" filter="fade">
                                      <p:cBhvr>
                                        <p:cTn id="51" dur="500"/>
                                        <p:tgtEl>
                                          <p:spTgt spid="62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p:bldP spid="58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D297-CBA2-A4EF-9AF1-C254F08C8003}"/>
              </a:ext>
            </a:extLst>
          </p:cNvPr>
          <p:cNvSpPr>
            <a:spLocks noGrp="1"/>
          </p:cNvSpPr>
          <p:nvPr>
            <p:ph type="title"/>
          </p:nvPr>
        </p:nvSpPr>
        <p:spPr/>
        <p:txBody>
          <a:bodyPr/>
          <a:lstStyle/>
          <a:p>
            <a:r>
              <a:rPr lang="en-BE" dirty="0"/>
              <a:t>Project</a:t>
            </a:r>
          </a:p>
        </p:txBody>
      </p:sp>
      <p:sp>
        <p:nvSpPr>
          <p:cNvPr id="3" name="Text Placeholder 2">
            <a:extLst>
              <a:ext uri="{FF2B5EF4-FFF2-40B4-BE49-F238E27FC236}">
                <a16:creationId xmlns:a16="http://schemas.microsoft.com/office/drawing/2014/main" id="{AEE2990C-B68B-18C5-5C55-72A49656E4AD}"/>
              </a:ext>
            </a:extLst>
          </p:cNvPr>
          <p:cNvSpPr>
            <a:spLocks noGrp="1"/>
          </p:cNvSpPr>
          <p:nvPr>
            <p:ph type="body" idx="1"/>
          </p:nvPr>
        </p:nvSpPr>
        <p:spPr/>
        <p:txBody>
          <a:bodyPr/>
          <a:lstStyle/>
          <a:p>
            <a:r>
              <a:rPr lang="en-BE" dirty="0"/>
              <a:t>You are expected to prepare a design for your system</a:t>
            </a:r>
          </a:p>
          <a:p>
            <a:r>
              <a:rPr lang="en-BE" dirty="0"/>
              <a:t>Simple CRC, Class Diagrams and Sequence Diagrams</a:t>
            </a:r>
          </a:p>
          <a:p>
            <a:r>
              <a:rPr lang="en-BE" dirty="0"/>
              <a:t>Separation of Concerns</a:t>
            </a:r>
          </a:p>
          <a:p>
            <a:r>
              <a:rPr lang="en-BE" dirty="0"/>
              <a:t>Cohesive and loosely coupled modules</a:t>
            </a:r>
          </a:p>
        </p:txBody>
      </p:sp>
    </p:spTree>
    <p:extLst>
      <p:ext uri="{BB962C8B-B14F-4D97-AF65-F5344CB8AC3E}">
        <p14:creationId xmlns:p14="http://schemas.microsoft.com/office/powerpoint/2010/main" val="42165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Software design questions</a:t>
            </a:r>
            <a:endParaRPr/>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they have a good design? </a:t>
            </a:r>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Could the design be done better?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there even a design at all?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How do you know if the software was well-designed?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Think of how easy it was to make changes to your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a small code change produce a ripple-effect for changes elsewhere in the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your code hard to reuse?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 software difficult to maintain after a release? </a:t>
            </a:r>
            <a:endParaRPr b="0" i="0">
              <a:solidFill>
                <a:srgbClr val="166623"/>
              </a:solidFill>
              <a:latin typeface="Open Sans"/>
              <a:ea typeface="Open Sans"/>
              <a:cs typeface="Open Sans"/>
              <a:sym typeface="Open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dirty="0"/>
              <a:t>The Design Process Questions</a:t>
            </a:r>
            <a:endParaRPr dirty="0"/>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514350" lvl="0" indent="-514350" algn="l" rtl="0">
              <a:lnSpc>
                <a:spcPct val="120000"/>
              </a:lnSpc>
              <a:spcBef>
                <a:spcPts val="0"/>
              </a:spcBef>
              <a:spcAft>
                <a:spcPts val="0"/>
              </a:spcAft>
              <a:buClr>
                <a:srgbClr val="166623"/>
              </a:buClr>
              <a:buSzPts val="2800"/>
              <a:buFont typeface="+mj-lt"/>
              <a:buAutoNum type="arabicPeriod"/>
            </a:pPr>
            <a:r>
              <a:rPr lang="en-GB" b="0" i="0" dirty="0">
                <a:solidFill>
                  <a:srgbClr val="166623"/>
                </a:solidFill>
                <a:effectLst/>
                <a:latin typeface="+mn-lt"/>
              </a:rPr>
              <a:t>On what platform(s) (hardware and software) will the system run?</a:t>
            </a:r>
          </a:p>
          <a:p>
            <a:pPr marL="514350" lvl="0" indent="-514350" algn="l" rtl="0">
              <a:lnSpc>
                <a:spcPct val="120000"/>
              </a:lnSpc>
              <a:spcBef>
                <a:spcPts val="0"/>
              </a:spcBef>
              <a:spcAft>
                <a:spcPts val="0"/>
              </a:spcAft>
              <a:buClr>
                <a:srgbClr val="166623"/>
              </a:buClr>
              <a:buSzPts val="2800"/>
              <a:buFont typeface="+mj-lt"/>
              <a:buAutoNum type="arabicPeriod"/>
            </a:pPr>
            <a:r>
              <a:rPr lang="en-GB" b="0" i="0" dirty="0">
                <a:solidFill>
                  <a:srgbClr val="166623"/>
                </a:solidFill>
                <a:effectLst/>
                <a:latin typeface="+mn-lt"/>
              </a:rPr>
              <a:t>What languages and programming paradigms will be used for implementation?</a:t>
            </a:r>
            <a:r>
              <a:rPr lang="en-GB" b="0" i="0" dirty="0">
                <a:solidFill>
                  <a:srgbClr val="166623"/>
                </a:solidFill>
                <a:latin typeface="+mn-lt"/>
                <a:ea typeface="Source Sans Pro"/>
                <a:cs typeface="Source Sans Pro"/>
                <a:sym typeface="Source Sans Pro"/>
              </a:rPr>
              <a:t> </a:t>
            </a:r>
            <a:endParaRPr b="0" i="0" dirty="0">
              <a:solidFill>
                <a:srgbClr val="166623"/>
              </a:solidFill>
              <a:latin typeface="+mn-lt"/>
              <a:ea typeface="Open Sans"/>
              <a:cs typeface="Open Sans"/>
              <a:sym typeface="Open Sans"/>
            </a:endParaRP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What user interfaces will the system provide? These include GUI screens, printouts, and other devices (for example, library cards).</a:t>
            </a: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What classes and interfaces need to be coded? What are their responsibilities?</a:t>
            </a: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How is data stored on a permanent basis? What medium will be used? What model will be used for data storage?</a:t>
            </a:r>
            <a:r>
              <a:rPr lang="en-GB" b="0" i="0" dirty="0">
                <a:solidFill>
                  <a:srgbClr val="166623"/>
                </a:solidFill>
                <a:latin typeface="+mn-lt"/>
                <a:ea typeface="Source Sans Pro"/>
                <a:cs typeface="Source Sans Pro"/>
                <a:sym typeface="Source Sans Pro"/>
              </a:rPr>
              <a:t> </a:t>
            </a:r>
          </a:p>
          <a:p>
            <a:pPr marL="514350" lvl="0" indent="-514350" algn="l" rtl="0">
              <a:lnSpc>
                <a:spcPct val="120000"/>
              </a:lnSpc>
              <a:spcBef>
                <a:spcPts val="1000"/>
              </a:spcBef>
              <a:spcAft>
                <a:spcPts val="0"/>
              </a:spcAft>
              <a:buClr>
                <a:srgbClr val="166623"/>
              </a:buClr>
              <a:buSzPts val="2800"/>
              <a:buFont typeface="+mj-lt"/>
              <a:buAutoNum type="arabicPeriod"/>
            </a:pPr>
            <a:r>
              <a:rPr lang="en-GB" b="0" i="0" dirty="0">
                <a:solidFill>
                  <a:srgbClr val="166623"/>
                </a:solidFill>
                <a:effectLst/>
                <a:latin typeface="+mn-lt"/>
              </a:rPr>
              <a:t>What happens if there is a failure? Ideally, we would like to prevent data loss and corruption. What mechanisms are needed for realising this?</a:t>
            </a:r>
          </a:p>
        </p:txBody>
      </p:sp>
    </p:spTree>
    <p:extLst>
      <p:ext uri="{BB962C8B-B14F-4D97-AF65-F5344CB8AC3E}">
        <p14:creationId xmlns:p14="http://schemas.microsoft.com/office/powerpoint/2010/main" val="171954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7</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5" name="Google Shape;155;p5"/>
          <p:cNvGrpSpPr/>
          <p:nvPr/>
        </p:nvGrpSpPr>
        <p:grpSpPr>
          <a:xfrm>
            <a:off x="6332059" y="3166042"/>
            <a:ext cx="3128209" cy="2757785"/>
            <a:chOff x="5867400" y="522605"/>
            <a:chExt cx="6202680" cy="5111750"/>
          </a:xfrm>
        </p:grpSpPr>
        <p:pic>
          <p:nvPicPr>
            <p:cNvPr id="156" name="Google Shape;156;p5" descr="How Bad Code Threatens Your Project"/>
            <p:cNvPicPr preferRelativeResize="0"/>
            <p:nvPr/>
          </p:nvPicPr>
          <p:blipFill rotWithShape="1">
            <a:blip r:embed="rId3">
              <a:alphaModFix/>
            </a:blip>
            <a:srcRect r="49125"/>
            <a:stretch/>
          </p:blipFill>
          <p:spPr>
            <a:xfrm>
              <a:off x="5867400" y="522605"/>
              <a:ext cx="6202680" cy="5111750"/>
            </a:xfrm>
            <a:prstGeom prst="rect">
              <a:avLst/>
            </a:prstGeom>
            <a:noFill/>
            <a:ln>
              <a:noFill/>
            </a:ln>
          </p:spPr>
        </p:pic>
        <p:sp>
          <p:nvSpPr>
            <p:cNvPr id="157" name="Google Shape;157;p5"/>
            <p:cNvSpPr/>
            <p:nvPr/>
          </p:nvSpPr>
          <p:spPr>
            <a:xfrm>
              <a:off x="5867400" y="3078480"/>
              <a:ext cx="1188720" cy="670560"/>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543921C6-80CB-A686-17D8-F3EF6F601572}"/>
              </a:ext>
            </a:extLst>
          </p:cNvPr>
          <p:cNvGrpSpPr/>
          <p:nvPr/>
        </p:nvGrpSpPr>
        <p:grpSpPr>
          <a:xfrm>
            <a:off x="3396082" y="1283558"/>
            <a:ext cx="5064521" cy="573883"/>
            <a:chOff x="3261329" y="1755195"/>
            <a:chExt cx="5064521" cy="573883"/>
          </a:xfrm>
        </p:grpSpPr>
        <p:cxnSp>
          <p:nvCxnSpPr>
            <p:cNvPr id="12" name="Straight Connector 11">
              <a:extLst>
                <a:ext uri="{FF2B5EF4-FFF2-40B4-BE49-F238E27FC236}">
                  <a16:creationId xmlns:a16="http://schemas.microsoft.com/office/drawing/2014/main" id="{579C0E76-F4E9-1705-D69A-2E4603A53272}"/>
                </a:ext>
              </a:extLst>
            </p:cNvPr>
            <p:cNvCxnSpPr>
              <a:cxnSpLocks/>
            </p:cNvCxnSpPr>
            <p:nvPr/>
          </p:nvCxnSpPr>
          <p:spPr>
            <a:xfrm flipV="1">
              <a:off x="3582534" y="2322744"/>
              <a:ext cx="4743316" cy="6334"/>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7" name="Picture 36" descr="A picture containing clipart&#10;&#10;Description automatically generated">
              <a:extLst>
                <a:ext uri="{FF2B5EF4-FFF2-40B4-BE49-F238E27FC236}">
                  <a16:creationId xmlns:a16="http://schemas.microsoft.com/office/drawing/2014/main" id="{7CC9598C-C45C-809E-147C-69CCE46304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261329" y="1755195"/>
              <a:ext cx="447352" cy="411918"/>
            </a:xfrm>
            <a:prstGeom prst="rect">
              <a:avLst/>
            </a:prstGeom>
          </p:spPr>
        </p:pic>
      </p:grpSp>
      <p:grpSp>
        <p:nvGrpSpPr>
          <p:cNvPr id="45" name="Group 44">
            <a:extLst>
              <a:ext uri="{FF2B5EF4-FFF2-40B4-BE49-F238E27FC236}">
                <a16:creationId xmlns:a16="http://schemas.microsoft.com/office/drawing/2014/main" id="{232AA4EF-8907-45EF-93D8-D8003207B17F}"/>
              </a:ext>
            </a:extLst>
          </p:cNvPr>
          <p:cNvGrpSpPr/>
          <p:nvPr/>
        </p:nvGrpSpPr>
        <p:grpSpPr>
          <a:xfrm>
            <a:off x="4836923" y="1136187"/>
            <a:ext cx="760140" cy="591121"/>
            <a:chOff x="3275817" y="824682"/>
            <a:chExt cx="760140" cy="591121"/>
          </a:xfrm>
        </p:grpSpPr>
        <p:pic>
          <p:nvPicPr>
            <p:cNvPr id="29" name="Picture 20" descr="Content management, features, order management, software application,  survey icon - Download on Iconfinder">
              <a:extLst>
                <a:ext uri="{FF2B5EF4-FFF2-40B4-BE49-F238E27FC236}">
                  <a16:creationId xmlns:a16="http://schemas.microsoft.com/office/drawing/2014/main" id="{8AB662AA-0E17-D08A-6DC8-BD27B9785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002" y="1003885"/>
              <a:ext cx="411918" cy="41191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57D3F50-35FF-76A4-1725-55DA3A1EA40A}"/>
                </a:ext>
              </a:extLst>
            </p:cNvPr>
            <p:cNvSpPr txBox="1"/>
            <p:nvPr/>
          </p:nvSpPr>
          <p:spPr>
            <a:xfrm>
              <a:off x="3275817" y="824682"/>
              <a:ext cx="760140" cy="200055"/>
            </a:xfrm>
            <a:prstGeom prst="rect">
              <a:avLst/>
            </a:prstGeom>
            <a:noFill/>
          </p:spPr>
          <p:txBody>
            <a:bodyPr wrap="square" rtlCol="0">
              <a:spAutoFit/>
            </a:bodyPr>
            <a:lstStyle/>
            <a:p>
              <a:pPr algn="ctr"/>
              <a:r>
                <a:rPr lang="en-GB" sz="700" dirty="0"/>
                <a:t>N</a:t>
              </a:r>
              <a:r>
                <a:rPr lang="en-BE" sz="700" dirty="0"/>
                <a:t>ew feature</a:t>
              </a:r>
            </a:p>
          </p:txBody>
        </p:sp>
      </p:grpSp>
      <p:grpSp>
        <p:nvGrpSpPr>
          <p:cNvPr id="50" name="Group 49">
            <a:extLst>
              <a:ext uri="{FF2B5EF4-FFF2-40B4-BE49-F238E27FC236}">
                <a16:creationId xmlns:a16="http://schemas.microsoft.com/office/drawing/2014/main" id="{C84D439A-4FB2-410E-296B-32BAFD455DF1}"/>
              </a:ext>
            </a:extLst>
          </p:cNvPr>
          <p:cNvGrpSpPr/>
          <p:nvPr/>
        </p:nvGrpSpPr>
        <p:grpSpPr>
          <a:xfrm>
            <a:off x="3413727" y="1757330"/>
            <a:ext cx="1423196" cy="735656"/>
            <a:chOff x="3278974" y="2228967"/>
            <a:chExt cx="1423196" cy="735656"/>
          </a:xfrm>
        </p:grpSpPr>
        <p:sp>
          <p:nvSpPr>
            <p:cNvPr id="13" name="Oval 12">
              <a:extLst>
                <a:ext uri="{FF2B5EF4-FFF2-40B4-BE49-F238E27FC236}">
                  <a16:creationId xmlns:a16="http://schemas.microsoft.com/office/drawing/2014/main" id="{5D42934F-D4C1-71FC-B31A-A5F95F323506}"/>
                </a:ext>
              </a:extLst>
            </p:cNvPr>
            <p:cNvSpPr/>
            <p:nvPr/>
          </p:nvSpPr>
          <p:spPr>
            <a:xfrm>
              <a:off x="3426590" y="2228967"/>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Oval 41">
              <a:extLst>
                <a:ext uri="{FF2B5EF4-FFF2-40B4-BE49-F238E27FC236}">
                  <a16:creationId xmlns:a16="http://schemas.microsoft.com/office/drawing/2014/main" id="{912D77B5-F59D-0DA7-2C2B-DD0E66255569}"/>
                </a:ext>
              </a:extLst>
            </p:cNvPr>
            <p:cNvSpPr/>
            <p:nvPr/>
          </p:nvSpPr>
          <p:spPr>
            <a:xfrm>
              <a:off x="3983252" y="2246736"/>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3" name="Oval 42">
              <a:extLst>
                <a:ext uri="{FF2B5EF4-FFF2-40B4-BE49-F238E27FC236}">
                  <a16:creationId xmlns:a16="http://schemas.microsoft.com/office/drawing/2014/main" id="{3973D508-2FE7-4058-D248-5EC79F611E45}"/>
                </a:ext>
              </a:extLst>
            </p:cNvPr>
            <p:cNvSpPr/>
            <p:nvPr/>
          </p:nvSpPr>
          <p:spPr>
            <a:xfrm>
              <a:off x="4468531" y="2246615"/>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47" name="Group 46">
              <a:extLst>
                <a:ext uri="{FF2B5EF4-FFF2-40B4-BE49-F238E27FC236}">
                  <a16:creationId xmlns:a16="http://schemas.microsoft.com/office/drawing/2014/main" id="{133D32E4-429A-6770-5B6E-1CB4E44467DB}"/>
                </a:ext>
              </a:extLst>
            </p:cNvPr>
            <p:cNvGrpSpPr/>
            <p:nvPr/>
          </p:nvGrpSpPr>
          <p:grpSpPr>
            <a:xfrm>
              <a:off x="3278974" y="2486194"/>
              <a:ext cx="1423196" cy="478429"/>
              <a:chOff x="1366787" y="2687993"/>
              <a:chExt cx="1423196" cy="478429"/>
            </a:xfrm>
          </p:grpSpPr>
          <p:pic>
            <p:nvPicPr>
              <p:cNvPr id="41" name="Picture 40">
                <a:extLst>
                  <a:ext uri="{FF2B5EF4-FFF2-40B4-BE49-F238E27FC236}">
                    <a16:creationId xmlns:a16="http://schemas.microsoft.com/office/drawing/2014/main" id="{906975F5-040F-C771-F088-C488F20A4A3F}"/>
                  </a:ext>
                </a:extLst>
              </p:cNvPr>
              <p:cNvPicPr>
                <a:picLocks noChangeAspect="1"/>
              </p:cNvPicPr>
              <p:nvPr/>
            </p:nvPicPr>
            <p:blipFill rotWithShape="1">
              <a:blip r:embed="rId7"/>
              <a:srcRect b="34846"/>
              <a:stretch/>
            </p:blipFill>
            <p:spPr>
              <a:xfrm>
                <a:off x="1601249" y="2687993"/>
                <a:ext cx="952403" cy="323754"/>
              </a:xfrm>
              <a:prstGeom prst="rect">
                <a:avLst/>
              </a:prstGeom>
            </p:spPr>
          </p:pic>
          <p:sp>
            <p:nvSpPr>
              <p:cNvPr id="46" name="TextBox 45">
                <a:extLst>
                  <a:ext uri="{FF2B5EF4-FFF2-40B4-BE49-F238E27FC236}">
                    <a16:creationId xmlns:a16="http://schemas.microsoft.com/office/drawing/2014/main" id="{F5E97BC1-F083-0759-42D7-19A3B681CAEA}"/>
                  </a:ext>
                </a:extLst>
              </p:cNvPr>
              <p:cNvSpPr txBox="1"/>
              <p:nvPr/>
            </p:nvSpPr>
            <p:spPr>
              <a:xfrm>
                <a:off x="1366787" y="2935590"/>
                <a:ext cx="1423196" cy="230832"/>
              </a:xfrm>
              <a:prstGeom prst="rect">
                <a:avLst/>
              </a:prstGeom>
              <a:noFill/>
            </p:spPr>
            <p:txBody>
              <a:bodyPr wrap="square" rtlCol="0">
                <a:spAutoFit/>
              </a:bodyPr>
              <a:lstStyle/>
              <a:p>
                <a:r>
                  <a:rPr lang="en-BE" sz="900" dirty="0"/>
                  <a:t>straight implementation</a:t>
                </a:r>
              </a:p>
            </p:txBody>
          </p:sp>
        </p:grpSp>
      </p:grpSp>
      <p:grpSp>
        <p:nvGrpSpPr>
          <p:cNvPr id="129" name="Group 128">
            <a:extLst>
              <a:ext uri="{FF2B5EF4-FFF2-40B4-BE49-F238E27FC236}">
                <a16:creationId xmlns:a16="http://schemas.microsoft.com/office/drawing/2014/main" id="{B39D3842-8C5D-3273-D28C-1D96FB262537}"/>
              </a:ext>
            </a:extLst>
          </p:cNvPr>
          <p:cNvGrpSpPr/>
          <p:nvPr/>
        </p:nvGrpSpPr>
        <p:grpSpPr>
          <a:xfrm>
            <a:off x="5676483" y="1754981"/>
            <a:ext cx="316094" cy="651343"/>
            <a:chOff x="5676483" y="1754981"/>
            <a:chExt cx="316094" cy="651343"/>
          </a:xfrm>
        </p:grpSpPr>
        <p:pic>
          <p:nvPicPr>
            <p:cNvPr id="38" name="Picture 37">
              <a:extLst>
                <a:ext uri="{FF2B5EF4-FFF2-40B4-BE49-F238E27FC236}">
                  <a16:creationId xmlns:a16="http://schemas.microsoft.com/office/drawing/2014/main" id="{A8C7A6D5-34E6-EF30-A048-BD4601ED1E9C}"/>
                </a:ext>
              </a:extLst>
            </p:cNvPr>
            <p:cNvPicPr>
              <a:picLocks noChangeAspect="1"/>
            </p:cNvPicPr>
            <p:nvPr/>
          </p:nvPicPr>
          <p:blipFill>
            <a:blip r:embed="rId8"/>
            <a:stretch>
              <a:fillRect/>
            </a:stretch>
          </p:blipFill>
          <p:spPr>
            <a:xfrm>
              <a:off x="5676483" y="2056379"/>
              <a:ext cx="316094" cy="349945"/>
            </a:xfrm>
            <a:prstGeom prst="rect">
              <a:avLst/>
            </a:prstGeom>
          </p:spPr>
        </p:pic>
        <p:sp>
          <p:nvSpPr>
            <p:cNvPr id="48" name="Oval 47">
              <a:extLst>
                <a:ext uri="{FF2B5EF4-FFF2-40B4-BE49-F238E27FC236}">
                  <a16:creationId xmlns:a16="http://schemas.microsoft.com/office/drawing/2014/main" id="{C5F255BD-DFD2-F9CD-F1E8-B22C9A322B4C}"/>
                </a:ext>
              </a:extLst>
            </p:cNvPr>
            <p:cNvSpPr/>
            <p:nvPr/>
          </p:nvSpPr>
          <p:spPr>
            <a:xfrm>
              <a:off x="5756712" y="1754981"/>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32" name="Group 131">
            <a:extLst>
              <a:ext uri="{FF2B5EF4-FFF2-40B4-BE49-F238E27FC236}">
                <a16:creationId xmlns:a16="http://schemas.microsoft.com/office/drawing/2014/main" id="{B75C7311-F1CF-91A2-F9EE-096C4EB15731}"/>
              </a:ext>
            </a:extLst>
          </p:cNvPr>
          <p:cNvGrpSpPr/>
          <p:nvPr/>
        </p:nvGrpSpPr>
        <p:grpSpPr>
          <a:xfrm>
            <a:off x="1959319" y="1020435"/>
            <a:ext cx="4079910" cy="5553646"/>
            <a:chOff x="1959319" y="1020435"/>
            <a:chExt cx="4079910" cy="5553646"/>
          </a:xfrm>
        </p:grpSpPr>
        <p:sp>
          <p:nvSpPr>
            <p:cNvPr id="158" name="Google Shape;158;p5"/>
            <p:cNvSpPr txBox="1"/>
            <p:nvPr/>
          </p:nvSpPr>
          <p:spPr>
            <a:xfrm>
              <a:off x="1959319" y="6266345"/>
              <a:ext cx="395302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dirty="0">
                  <a:solidFill>
                    <a:schemeClr val="dk1"/>
                  </a:solidFill>
                  <a:latin typeface="Calibri"/>
                  <a:ea typeface="Calibri"/>
                  <a:cs typeface="Calibri"/>
                  <a:sym typeface="Calibri"/>
                </a:rPr>
                <a:t>https://</a:t>
              </a:r>
              <a:r>
                <a:rPr lang="en-GB" dirty="0" err="1">
                  <a:solidFill>
                    <a:schemeClr val="dk1"/>
                  </a:solidFill>
                  <a:latin typeface="Calibri"/>
                  <a:ea typeface="Calibri"/>
                  <a:cs typeface="Calibri"/>
                  <a:sym typeface="Calibri"/>
                </a:rPr>
                <a:t>lvivity.com</a:t>
              </a:r>
              <a:r>
                <a:rPr lang="en-GB" dirty="0">
                  <a:solidFill>
                    <a:schemeClr val="dk1"/>
                  </a:solidFill>
                  <a:latin typeface="Calibri"/>
                  <a:ea typeface="Calibri"/>
                  <a:cs typeface="Calibri"/>
                  <a:sym typeface="Calibri"/>
                </a:rPr>
                <a:t>/how-to-write-good-code</a:t>
              </a:r>
              <a:endParaRPr dirty="0"/>
            </a:p>
          </p:txBody>
        </p:sp>
        <p:grpSp>
          <p:nvGrpSpPr>
            <p:cNvPr id="130" name="Group 129">
              <a:extLst>
                <a:ext uri="{FF2B5EF4-FFF2-40B4-BE49-F238E27FC236}">
                  <a16:creationId xmlns:a16="http://schemas.microsoft.com/office/drawing/2014/main" id="{DC4B0607-B225-AFDE-37C6-33C80B3A242C}"/>
                </a:ext>
              </a:extLst>
            </p:cNvPr>
            <p:cNvGrpSpPr/>
            <p:nvPr/>
          </p:nvGrpSpPr>
          <p:grpSpPr>
            <a:xfrm>
              <a:off x="2995270" y="1020435"/>
              <a:ext cx="3043959" cy="4784136"/>
              <a:chOff x="2995270" y="1020435"/>
              <a:chExt cx="3043959" cy="4784136"/>
            </a:xfrm>
          </p:grpSpPr>
          <p:pic>
            <p:nvPicPr>
              <p:cNvPr id="154" name="Google Shape;154;p5" descr="How Bad Code Threatens Your Project"/>
              <p:cNvPicPr preferRelativeResize="0"/>
              <p:nvPr/>
            </p:nvPicPr>
            <p:blipFill rotWithShape="1">
              <a:blip r:embed="rId3">
                <a:alphaModFix/>
              </a:blip>
              <a:srcRect l="53250"/>
              <a:stretch/>
            </p:blipFill>
            <p:spPr>
              <a:xfrm>
                <a:off x="2995270" y="3503906"/>
                <a:ext cx="2933561" cy="2300665"/>
              </a:xfrm>
              <a:prstGeom prst="rect">
                <a:avLst/>
              </a:prstGeom>
              <a:noFill/>
              <a:ln>
                <a:noFill/>
              </a:ln>
            </p:spPr>
          </p:pic>
          <p:grpSp>
            <p:nvGrpSpPr>
              <p:cNvPr id="63" name="Group 62">
                <a:extLst>
                  <a:ext uri="{FF2B5EF4-FFF2-40B4-BE49-F238E27FC236}">
                    <a16:creationId xmlns:a16="http://schemas.microsoft.com/office/drawing/2014/main" id="{CCA81E76-0F67-A6DF-EC5D-810470165C50}"/>
                  </a:ext>
                </a:extLst>
              </p:cNvPr>
              <p:cNvGrpSpPr/>
              <p:nvPr/>
            </p:nvGrpSpPr>
            <p:grpSpPr>
              <a:xfrm>
                <a:off x="5591877" y="1020435"/>
                <a:ext cx="447352" cy="712534"/>
                <a:chOff x="5591877" y="1020435"/>
                <a:chExt cx="447352" cy="712534"/>
              </a:xfrm>
            </p:grpSpPr>
            <p:pic>
              <p:nvPicPr>
                <p:cNvPr id="51" name="Picture 50" descr="A picture containing clipart&#10;&#10;Description automatically generated">
                  <a:extLst>
                    <a:ext uri="{FF2B5EF4-FFF2-40B4-BE49-F238E27FC236}">
                      <a16:creationId xmlns:a16="http://schemas.microsoft.com/office/drawing/2014/main" id="{CE41AAE2-B008-E2A9-1B7A-E3BE70CB3E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591877" y="1321051"/>
                  <a:ext cx="447352" cy="411918"/>
                </a:xfrm>
                <a:prstGeom prst="rect">
                  <a:avLst/>
                </a:prstGeom>
              </p:spPr>
            </p:pic>
            <p:pic>
              <p:nvPicPr>
                <p:cNvPr id="1028" name="Picture 4" descr="Confused - Free people icons">
                  <a:extLst>
                    <a:ext uri="{FF2B5EF4-FFF2-40B4-BE49-F238E27FC236}">
                      <a16:creationId xmlns:a16="http://schemas.microsoft.com/office/drawing/2014/main" id="{BD06C6F1-C5F1-21EA-5A61-2AA68A7843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5676483" y="1020435"/>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31" name="Group 130">
            <a:extLst>
              <a:ext uri="{FF2B5EF4-FFF2-40B4-BE49-F238E27FC236}">
                <a16:creationId xmlns:a16="http://schemas.microsoft.com/office/drawing/2014/main" id="{B84BF905-81C6-EF12-094E-A72B1EE8CB2F}"/>
              </a:ext>
            </a:extLst>
          </p:cNvPr>
          <p:cNvGrpSpPr/>
          <p:nvPr/>
        </p:nvGrpSpPr>
        <p:grpSpPr>
          <a:xfrm>
            <a:off x="6653801" y="1094682"/>
            <a:ext cx="937609" cy="1759565"/>
            <a:chOff x="6653801" y="1094682"/>
            <a:chExt cx="937609" cy="1759565"/>
          </a:xfrm>
        </p:grpSpPr>
        <p:grpSp>
          <p:nvGrpSpPr>
            <p:cNvPr id="53" name="Group 52">
              <a:extLst>
                <a:ext uri="{FF2B5EF4-FFF2-40B4-BE49-F238E27FC236}">
                  <a16:creationId xmlns:a16="http://schemas.microsoft.com/office/drawing/2014/main" id="{83BF6B1C-9EFA-EF94-EFCD-2313191F0734}"/>
                </a:ext>
              </a:extLst>
            </p:cNvPr>
            <p:cNvGrpSpPr/>
            <p:nvPr/>
          </p:nvGrpSpPr>
          <p:grpSpPr>
            <a:xfrm>
              <a:off x="6653801" y="1890364"/>
              <a:ext cx="937609" cy="963883"/>
              <a:chOff x="6127821" y="1098902"/>
              <a:chExt cx="937609" cy="963883"/>
            </a:xfrm>
          </p:grpSpPr>
          <p:pic>
            <p:nvPicPr>
              <p:cNvPr id="34" name="Picture 33">
                <a:extLst>
                  <a:ext uri="{FF2B5EF4-FFF2-40B4-BE49-F238E27FC236}">
                    <a16:creationId xmlns:a16="http://schemas.microsoft.com/office/drawing/2014/main" id="{D89C90BE-1833-69B4-71F2-1F35FD91DAC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127821" y="1537116"/>
                <a:ext cx="464949" cy="399250"/>
              </a:xfrm>
              <a:prstGeom prst="rect">
                <a:avLst/>
              </a:prstGeom>
            </p:spPr>
          </p:pic>
          <p:pic>
            <p:nvPicPr>
              <p:cNvPr id="35" name="Picture 34">
                <a:extLst>
                  <a:ext uri="{FF2B5EF4-FFF2-40B4-BE49-F238E27FC236}">
                    <a16:creationId xmlns:a16="http://schemas.microsoft.com/office/drawing/2014/main" id="{0F5F78FF-5277-2F9E-25B4-9B77680F497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558391" y="1511269"/>
                <a:ext cx="507039" cy="551516"/>
              </a:xfrm>
              <a:prstGeom prst="rect">
                <a:avLst/>
              </a:prstGeom>
            </p:spPr>
          </p:pic>
          <p:pic>
            <p:nvPicPr>
              <p:cNvPr id="36" name="Picture 35">
                <a:extLst>
                  <a:ext uri="{FF2B5EF4-FFF2-40B4-BE49-F238E27FC236}">
                    <a16:creationId xmlns:a16="http://schemas.microsoft.com/office/drawing/2014/main" id="{C866B918-8009-2424-DAA7-E8FA9763592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6455799" y="1098902"/>
                <a:ext cx="467367" cy="562195"/>
              </a:xfrm>
              <a:prstGeom prst="rect">
                <a:avLst/>
              </a:prstGeom>
            </p:spPr>
          </p:pic>
        </p:grpSp>
        <p:grpSp>
          <p:nvGrpSpPr>
            <p:cNvPr id="128" name="Group 127">
              <a:extLst>
                <a:ext uri="{FF2B5EF4-FFF2-40B4-BE49-F238E27FC236}">
                  <a16:creationId xmlns:a16="http://schemas.microsoft.com/office/drawing/2014/main" id="{6D54EB8B-E931-7DEB-A631-FA8B87D94D6E}"/>
                </a:ext>
              </a:extLst>
            </p:cNvPr>
            <p:cNvGrpSpPr/>
            <p:nvPr/>
          </p:nvGrpSpPr>
          <p:grpSpPr>
            <a:xfrm>
              <a:off x="6718636" y="1094682"/>
              <a:ext cx="721913" cy="714232"/>
              <a:chOff x="6718636" y="1094682"/>
              <a:chExt cx="721913" cy="714232"/>
            </a:xfrm>
          </p:grpSpPr>
          <p:pic>
            <p:nvPicPr>
              <p:cNvPr id="56" name="Picture 55" descr="A picture containing clipart&#10;&#10;Description automatically generated">
                <a:extLst>
                  <a:ext uri="{FF2B5EF4-FFF2-40B4-BE49-F238E27FC236}">
                    <a16:creationId xmlns:a16="http://schemas.microsoft.com/office/drawing/2014/main" id="{B1A19595-6F8E-F41D-2FDB-3543822EA1B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86275" y="1396996"/>
                <a:ext cx="447352" cy="411918"/>
              </a:xfrm>
              <a:prstGeom prst="rect">
                <a:avLst/>
              </a:prstGeom>
            </p:spPr>
          </p:pic>
          <p:grpSp>
            <p:nvGrpSpPr>
              <p:cNvPr id="62" name="Group 61">
                <a:extLst>
                  <a:ext uri="{FF2B5EF4-FFF2-40B4-BE49-F238E27FC236}">
                    <a16:creationId xmlns:a16="http://schemas.microsoft.com/office/drawing/2014/main" id="{A15202FA-920A-A023-0183-1B8A0FAD7C8D}"/>
                  </a:ext>
                </a:extLst>
              </p:cNvPr>
              <p:cNvGrpSpPr/>
              <p:nvPr/>
            </p:nvGrpSpPr>
            <p:grpSpPr>
              <a:xfrm>
                <a:off x="6718636" y="1094682"/>
                <a:ext cx="721913" cy="376538"/>
                <a:chOff x="6718636" y="1094682"/>
                <a:chExt cx="721913" cy="376538"/>
              </a:xfrm>
            </p:grpSpPr>
            <p:pic>
              <p:nvPicPr>
                <p:cNvPr id="59" name="Picture 4" descr="Confused - Free people icons">
                  <a:extLst>
                    <a:ext uri="{FF2B5EF4-FFF2-40B4-BE49-F238E27FC236}">
                      <a16:creationId xmlns:a16="http://schemas.microsoft.com/office/drawing/2014/main" id="{394A976D-B265-8B65-A5FE-E3E9688128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6977817" y="1094682"/>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onfused - Free people icons">
                  <a:extLst>
                    <a:ext uri="{FF2B5EF4-FFF2-40B4-BE49-F238E27FC236}">
                      <a16:creationId xmlns:a16="http://schemas.microsoft.com/office/drawing/2014/main" id="{B5373EC7-8545-D33E-D308-B03D64470D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673348">
                  <a:off x="7188201" y="1113008"/>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onfused - Free people icons">
                  <a:extLst>
                    <a:ext uri="{FF2B5EF4-FFF2-40B4-BE49-F238E27FC236}">
                      <a16:creationId xmlns:a16="http://schemas.microsoft.com/office/drawing/2014/main" id="{0538CC40-7E1C-FC26-12D0-3E3A412CB0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8518137">
                  <a:off x="6771568" y="1159701"/>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33" name="TextBox 132">
            <a:extLst>
              <a:ext uri="{FF2B5EF4-FFF2-40B4-BE49-F238E27FC236}">
                <a16:creationId xmlns:a16="http://schemas.microsoft.com/office/drawing/2014/main" id="{DE1D0E1E-A072-28F1-8932-CEC622CE5580}"/>
              </a:ext>
            </a:extLst>
          </p:cNvPr>
          <p:cNvSpPr txBox="1"/>
          <p:nvPr/>
        </p:nvSpPr>
        <p:spPr>
          <a:xfrm>
            <a:off x="2060657" y="173133"/>
            <a:ext cx="7863840" cy="646331"/>
          </a:xfrm>
          <a:prstGeom prst="rect">
            <a:avLst/>
          </a:prstGeom>
          <a:noFill/>
        </p:spPr>
        <p:txBody>
          <a:bodyPr wrap="square" rtlCol="0">
            <a:spAutoFit/>
          </a:bodyPr>
          <a:lstStyle/>
          <a:p>
            <a:r>
              <a:rPr lang="en-BE" sz="3600" dirty="0"/>
              <a:t>Jumping Straight into 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dissolve">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dissolve">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dissolve">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5"/>
                                        </p:tgtEl>
                                        <p:attrNameLst>
                                          <p:attrName>style.visibility</p:attrName>
                                        </p:attrNameLst>
                                      </p:cBhvr>
                                      <p:to>
                                        <p:strVal val="visible"/>
                                      </p:to>
                                    </p:set>
                                    <p:animEffect transition="in" filter="dissolve">
                                      <p:cBhvr>
                                        <p:cTn id="3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9"/>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dirty="0">
                <a:solidFill>
                  <a:srgbClr val="1F1F1F"/>
                </a:solidFill>
                <a:latin typeface="Source Sans Pro"/>
                <a:ea typeface="Source Sans Pro"/>
                <a:cs typeface="Source Sans Pro"/>
                <a:sym typeface="Source Sans Pro"/>
              </a:rPr>
              <a:t>Software Requirements, Conceptual and Technical Designs</a:t>
            </a:r>
            <a:endParaRPr sz="3400" dirty="0"/>
          </a:p>
        </p:txBody>
      </p:sp>
      <p:grpSp>
        <p:nvGrpSpPr>
          <p:cNvPr id="4" name="Group 3">
            <a:extLst>
              <a:ext uri="{FF2B5EF4-FFF2-40B4-BE49-F238E27FC236}">
                <a16:creationId xmlns:a16="http://schemas.microsoft.com/office/drawing/2014/main" id="{53BCC9FD-ECF3-57D1-CE35-31E715884F52}"/>
              </a:ext>
            </a:extLst>
          </p:cNvPr>
          <p:cNvGrpSpPr/>
          <p:nvPr/>
        </p:nvGrpSpPr>
        <p:grpSpPr>
          <a:xfrm>
            <a:off x="289785" y="2747909"/>
            <a:ext cx="1800994" cy="1929457"/>
            <a:chOff x="84488" y="2747909"/>
            <a:chExt cx="1800994" cy="1929457"/>
          </a:xfrm>
        </p:grpSpPr>
        <p:pic>
          <p:nvPicPr>
            <p:cNvPr id="1026" name="Picture 2" descr="Requirements Icons &amp; Symbols">
              <a:extLst>
                <a:ext uri="{FF2B5EF4-FFF2-40B4-BE49-F238E27FC236}">
                  <a16:creationId xmlns:a16="http://schemas.microsoft.com/office/drawing/2014/main" id="{479D0510-57BB-14E2-C58E-170B18104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85" y="274790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C274A3-5E46-D9EC-ADB6-03C9F57EABF4}"/>
                </a:ext>
              </a:extLst>
            </p:cNvPr>
            <p:cNvSpPr txBox="1"/>
            <p:nvPr/>
          </p:nvSpPr>
          <p:spPr>
            <a:xfrm>
              <a:off x="84488" y="4277256"/>
              <a:ext cx="1800994" cy="400110"/>
            </a:xfrm>
            <a:prstGeom prst="rect">
              <a:avLst/>
            </a:prstGeom>
            <a:noFill/>
          </p:spPr>
          <p:txBody>
            <a:bodyPr wrap="square">
              <a:spAutoFit/>
            </a:bodyPr>
            <a:lstStyle/>
            <a:p>
              <a:r>
                <a:rPr lang="en-GB" sz="2000" b="0" i="0" dirty="0">
                  <a:solidFill>
                    <a:srgbClr val="1F1F1F"/>
                  </a:solidFill>
                  <a:latin typeface="Source Sans Pro"/>
                  <a:ea typeface="Source Sans Pro"/>
                  <a:cs typeface="Source Sans Pro"/>
                  <a:sym typeface="Source Sans Pro"/>
                </a:rPr>
                <a:t>Requirements</a:t>
              </a:r>
              <a:endParaRPr lang="en-BE" sz="2000" dirty="0"/>
            </a:p>
          </p:txBody>
        </p:sp>
      </p:grpSp>
      <p:grpSp>
        <p:nvGrpSpPr>
          <p:cNvPr id="11" name="Group 10">
            <a:extLst>
              <a:ext uri="{FF2B5EF4-FFF2-40B4-BE49-F238E27FC236}">
                <a16:creationId xmlns:a16="http://schemas.microsoft.com/office/drawing/2014/main" id="{50FF4257-CAEE-C6E7-47C6-15396F0FE980}"/>
              </a:ext>
            </a:extLst>
          </p:cNvPr>
          <p:cNvGrpSpPr/>
          <p:nvPr/>
        </p:nvGrpSpPr>
        <p:grpSpPr>
          <a:xfrm>
            <a:off x="2195618" y="1625816"/>
            <a:ext cx="4685056" cy="4760888"/>
            <a:chOff x="2195618" y="1625816"/>
            <a:chExt cx="4685056" cy="4760888"/>
          </a:xfrm>
        </p:grpSpPr>
        <p:grpSp>
          <p:nvGrpSpPr>
            <p:cNvPr id="7" name="Group 6">
              <a:extLst>
                <a:ext uri="{FF2B5EF4-FFF2-40B4-BE49-F238E27FC236}">
                  <a16:creationId xmlns:a16="http://schemas.microsoft.com/office/drawing/2014/main" id="{B3DC6BEC-86C6-94D5-C0F9-55B2A8A43A3E}"/>
                </a:ext>
              </a:extLst>
            </p:cNvPr>
            <p:cNvGrpSpPr/>
            <p:nvPr/>
          </p:nvGrpSpPr>
          <p:grpSpPr>
            <a:xfrm>
              <a:off x="2195618" y="1625816"/>
              <a:ext cx="4519956" cy="3463444"/>
              <a:chOff x="2195618" y="2061233"/>
              <a:chExt cx="4519956" cy="3463444"/>
            </a:xfrm>
          </p:grpSpPr>
          <p:pic>
            <p:nvPicPr>
              <p:cNvPr id="195" name="Google Shape;195;p9" descr="hand drawn architectural sketch of a modern fantastic city with high  futuristic buildings and people in the streets Stock Vector Image &amp; Art -  Alamy"/>
              <p:cNvPicPr preferRelativeResize="0"/>
              <p:nvPr/>
            </p:nvPicPr>
            <p:blipFill rotWithShape="1">
              <a:blip r:embed="rId4">
                <a:alphaModFix/>
              </a:blip>
              <a:srcRect b="11422"/>
              <a:stretch/>
            </p:blipFill>
            <p:spPr>
              <a:xfrm>
                <a:off x="2820908" y="2061233"/>
                <a:ext cx="3894666" cy="3463444"/>
              </a:xfrm>
              <a:prstGeom prst="rect">
                <a:avLst/>
              </a:prstGeom>
              <a:noFill/>
              <a:ln>
                <a:noFill/>
              </a:ln>
            </p:spPr>
          </p:pic>
          <p:sp>
            <p:nvSpPr>
              <p:cNvPr id="5" name="Right Arrow 4">
                <a:extLst>
                  <a:ext uri="{FF2B5EF4-FFF2-40B4-BE49-F238E27FC236}">
                    <a16:creationId xmlns:a16="http://schemas.microsoft.com/office/drawing/2014/main" id="{58892980-872C-5CAD-CC6D-07B31E7D6000}"/>
                  </a:ext>
                </a:extLst>
              </p:cNvPr>
              <p:cNvSpPr/>
              <p:nvPr/>
            </p:nvSpPr>
            <p:spPr>
              <a:xfrm>
                <a:off x="2195618" y="3688118"/>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Google Shape;197;p9">
              <a:extLst>
                <a:ext uri="{FF2B5EF4-FFF2-40B4-BE49-F238E27FC236}">
                  <a16:creationId xmlns:a16="http://schemas.microsoft.com/office/drawing/2014/main" id="{EF9A0EB3-767A-D584-9589-37BFE88DD187}"/>
                </a:ext>
              </a:extLst>
            </p:cNvPr>
            <p:cNvSpPr/>
            <p:nvPr/>
          </p:nvSpPr>
          <p:spPr>
            <a:xfrm>
              <a:off x="2655807" y="509188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grpSp>
      <p:grpSp>
        <p:nvGrpSpPr>
          <p:cNvPr id="12" name="Group 11">
            <a:extLst>
              <a:ext uri="{FF2B5EF4-FFF2-40B4-BE49-F238E27FC236}">
                <a16:creationId xmlns:a16="http://schemas.microsoft.com/office/drawing/2014/main" id="{11124546-F190-CF8E-BA67-8F91DD140E38}"/>
              </a:ext>
            </a:extLst>
          </p:cNvPr>
          <p:cNvGrpSpPr/>
          <p:nvPr/>
        </p:nvGrpSpPr>
        <p:grpSpPr>
          <a:xfrm>
            <a:off x="6951763" y="1492529"/>
            <a:ext cx="4852556" cy="4891553"/>
            <a:chOff x="6951763" y="1492529"/>
            <a:chExt cx="4852556" cy="4891553"/>
          </a:xfrm>
        </p:grpSpPr>
        <p:grpSp>
          <p:nvGrpSpPr>
            <p:cNvPr id="8" name="Group 7">
              <a:extLst>
                <a:ext uri="{FF2B5EF4-FFF2-40B4-BE49-F238E27FC236}">
                  <a16:creationId xmlns:a16="http://schemas.microsoft.com/office/drawing/2014/main" id="{D27D5DB0-0479-6B4A-7B6E-E68FB59A1659}"/>
                </a:ext>
              </a:extLst>
            </p:cNvPr>
            <p:cNvGrpSpPr/>
            <p:nvPr/>
          </p:nvGrpSpPr>
          <p:grpSpPr>
            <a:xfrm>
              <a:off x="6951763" y="1492529"/>
              <a:ext cx="4838658" cy="3740043"/>
              <a:chOff x="6965661" y="1690688"/>
              <a:chExt cx="4838658" cy="3740043"/>
            </a:xfrm>
          </p:grpSpPr>
          <p:pic>
            <p:nvPicPr>
              <p:cNvPr id="194" name="Google Shape;194;p9"/>
              <p:cNvPicPr preferRelativeResize="0"/>
              <p:nvPr/>
            </p:nvPicPr>
            <p:blipFill rotWithShape="1">
              <a:blip r:embed="rId5">
                <a:alphaModFix/>
              </a:blip>
              <a:srcRect/>
              <a:stretch/>
            </p:blipFill>
            <p:spPr>
              <a:xfrm>
                <a:off x="7334448" y="1690688"/>
                <a:ext cx="4469871" cy="3740043"/>
              </a:xfrm>
              <a:prstGeom prst="rect">
                <a:avLst/>
              </a:prstGeom>
              <a:noFill/>
              <a:ln>
                <a:noFill/>
              </a:ln>
            </p:spPr>
          </p:pic>
          <p:sp>
            <p:nvSpPr>
              <p:cNvPr id="6" name="Right Arrow 5">
                <a:extLst>
                  <a:ext uri="{FF2B5EF4-FFF2-40B4-BE49-F238E27FC236}">
                    <a16:creationId xmlns:a16="http://schemas.microsoft.com/office/drawing/2014/main" id="{4F4CC21D-3D44-D169-272F-78AA9F954120}"/>
                  </a:ext>
                </a:extLst>
              </p:cNvPr>
              <p:cNvSpPr/>
              <p:nvPr/>
            </p:nvSpPr>
            <p:spPr>
              <a:xfrm>
                <a:off x="6965661"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Google Shape;196;p9">
              <a:extLst>
                <a:ext uri="{FF2B5EF4-FFF2-40B4-BE49-F238E27FC236}">
                  <a16:creationId xmlns:a16="http://schemas.microsoft.com/office/drawing/2014/main" id="{14A82445-8259-02A8-290F-375E2F63C66B}"/>
                </a:ext>
              </a:extLst>
            </p:cNvPr>
            <p:cNvSpPr/>
            <p:nvPr/>
          </p:nvSpPr>
          <p:spPr>
            <a:xfrm>
              <a:off x="7579452" y="5089260"/>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Technical Design</a:t>
              </a:r>
              <a:endParaRPr/>
            </a:p>
          </p:txBody>
        </p:sp>
      </p:grpSp>
      <p:sp>
        <p:nvSpPr>
          <p:cNvPr id="13" name="TextBox 12">
            <a:extLst>
              <a:ext uri="{FF2B5EF4-FFF2-40B4-BE49-F238E27FC236}">
                <a16:creationId xmlns:a16="http://schemas.microsoft.com/office/drawing/2014/main" id="{82E590B8-3E72-1D5F-EA8E-C57606EEFA74}"/>
              </a:ext>
            </a:extLst>
          </p:cNvPr>
          <p:cNvSpPr txBox="1"/>
          <p:nvPr/>
        </p:nvSpPr>
        <p:spPr>
          <a:xfrm>
            <a:off x="4164495" y="1216232"/>
            <a:ext cx="1590261" cy="307777"/>
          </a:xfrm>
          <a:prstGeom prst="rect">
            <a:avLst/>
          </a:prstGeom>
          <a:noFill/>
          <a:ln w="38100">
            <a:solidFill>
              <a:srgbClr val="145113"/>
            </a:solidFill>
          </a:ln>
        </p:spPr>
        <p:txBody>
          <a:bodyPr wrap="square" rtlCol="0">
            <a:spAutoFit/>
          </a:bodyPr>
          <a:lstStyle/>
          <a:p>
            <a:pPr algn="ctr"/>
            <a:r>
              <a:rPr lang="en-BE" dirty="0"/>
              <a:t>Problem Space</a:t>
            </a:r>
          </a:p>
        </p:txBody>
      </p:sp>
      <p:sp>
        <p:nvSpPr>
          <p:cNvPr id="14" name="TextBox 13">
            <a:extLst>
              <a:ext uri="{FF2B5EF4-FFF2-40B4-BE49-F238E27FC236}">
                <a16:creationId xmlns:a16="http://schemas.microsoft.com/office/drawing/2014/main" id="{4F5512D8-00E6-1367-F163-3ABE6DB16625}"/>
              </a:ext>
            </a:extLst>
          </p:cNvPr>
          <p:cNvSpPr txBox="1"/>
          <p:nvPr/>
        </p:nvSpPr>
        <p:spPr>
          <a:xfrm>
            <a:off x="8896754" y="1216232"/>
            <a:ext cx="1590261" cy="307777"/>
          </a:xfrm>
          <a:prstGeom prst="rect">
            <a:avLst/>
          </a:prstGeom>
          <a:noFill/>
          <a:ln w="38100">
            <a:solidFill>
              <a:srgbClr val="145113"/>
            </a:solidFill>
          </a:ln>
        </p:spPr>
        <p:txBody>
          <a:bodyPr wrap="square" rtlCol="0">
            <a:spAutoFit/>
          </a:bodyPr>
          <a:lstStyle/>
          <a:p>
            <a:pPr algn="ctr"/>
            <a:r>
              <a:rPr lang="en-BE" dirty="0"/>
              <a:t>Solution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29475</TotalTime>
  <Words>5107</Words>
  <Application>Microsoft Macintosh PowerPoint</Application>
  <PresentationFormat>Widescreen</PresentationFormat>
  <Paragraphs>521</Paragraphs>
  <Slides>47</Slides>
  <Notes>44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Source Sans Pro</vt:lpstr>
      <vt:lpstr>Arial</vt:lpstr>
      <vt:lpstr>-apple-system</vt:lpstr>
      <vt:lpstr>Helvetica Neue</vt:lpstr>
      <vt:lpstr>Calibri</vt:lpstr>
      <vt:lpstr>Open Sans</vt:lpstr>
      <vt:lpstr>Office Theme</vt:lpstr>
      <vt:lpstr>Software Design and Architecture</vt:lpstr>
      <vt:lpstr>Anouncements</vt:lpstr>
      <vt:lpstr>PowerPoint Presentation</vt:lpstr>
      <vt:lpstr>Learning objectives</vt:lpstr>
      <vt:lpstr>Software design questions</vt:lpstr>
      <vt:lpstr>The Design Process Questions</vt:lpstr>
      <vt:lpstr>PowerPoint Presentation</vt:lpstr>
      <vt:lpstr>PowerPoint Presentation</vt:lpstr>
      <vt:lpstr>Software Requirements, Conceptual and Technical Designs</vt:lpstr>
      <vt:lpstr>Software Requirements, Conceptual and Technical Designs</vt:lpstr>
      <vt:lpstr>Conceptual  Design</vt:lpstr>
      <vt:lpstr>PowerPoint Presentation</vt:lpstr>
      <vt:lpstr>Class Responsibility Collaborator (CRC)</vt:lpstr>
      <vt:lpstr>PowerPoint Presentation</vt:lpstr>
      <vt:lpstr>Technical Design - Object-Oriented Modelling</vt:lpstr>
      <vt:lpstr>UML Class Diagram</vt:lpstr>
      <vt:lpstr>Abstraction</vt:lpstr>
      <vt:lpstr>Abstraction in UML and Code </vt:lpstr>
      <vt:lpstr>Abstraction in UML and Code </vt:lpstr>
      <vt:lpstr>Encapsulation</vt:lpstr>
      <vt:lpstr>Encapsulation in UML and Code </vt:lpstr>
      <vt:lpstr>Decomposition</vt:lpstr>
      <vt:lpstr>Decomposition</vt:lpstr>
      <vt:lpstr>Association</vt:lpstr>
      <vt:lpstr>Aggregation </vt:lpstr>
      <vt:lpstr>Composition </vt:lpstr>
      <vt:lpstr>Generalization and Inheritance</vt:lpstr>
      <vt:lpstr>Evaluating Design Complexity</vt:lpstr>
      <vt:lpstr>Evaluating Design Complexity</vt:lpstr>
      <vt:lpstr>Evaluating Design Complexity</vt:lpstr>
      <vt:lpstr>PowerPoint Presentation</vt:lpstr>
      <vt:lpstr>PowerPoint Presentation</vt:lpstr>
      <vt:lpstr>Separation of Concerns</vt:lpstr>
      <vt:lpstr>Separation of Concerns</vt:lpstr>
      <vt:lpstr>Separation of Concerns</vt:lpstr>
      <vt:lpstr>Separation of Concerns</vt:lpstr>
      <vt:lpstr>Conceptual Integrity</vt:lpstr>
      <vt:lpstr>Information Hiding</vt:lpstr>
      <vt:lpstr>Inheritance Issues</vt:lpstr>
      <vt:lpstr>Inheritance Issues</vt:lpstr>
      <vt:lpstr>UML Sequence Diagram</vt:lpstr>
      <vt:lpstr>PowerPoint Presentation</vt:lpstr>
      <vt:lpstr>UML Sequence Diagram</vt:lpstr>
      <vt:lpstr>PowerPoint Presentation</vt:lpstr>
      <vt:lpstr>PowerPoint Presentation</vt:lpstr>
      <vt:lpstr>PowerPoint Presentation</vt:lpstr>
      <vt:lpstr>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dc:title>
  <dc:creator>John Businge</dc:creator>
  <cp:lastModifiedBy>John Businge</cp:lastModifiedBy>
  <cp:revision>82</cp:revision>
  <dcterms:created xsi:type="dcterms:W3CDTF">2022-11-07T00:03:39Z</dcterms:created>
  <dcterms:modified xsi:type="dcterms:W3CDTF">2023-09-25T18:32:54Z</dcterms:modified>
</cp:coreProperties>
</file>